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99"/>
  </p:notesMasterIdLst>
  <p:handoutMasterIdLst>
    <p:handoutMasterId r:id="rId100"/>
  </p:handoutMasterIdLst>
  <p:sldIdLst>
    <p:sldId id="296" r:id="rId2"/>
    <p:sldId id="297" r:id="rId3"/>
    <p:sldId id="493" r:id="rId4"/>
    <p:sldId id="495" r:id="rId5"/>
    <p:sldId id="496" r:id="rId6"/>
    <p:sldId id="504" r:id="rId7"/>
    <p:sldId id="502" r:id="rId8"/>
    <p:sldId id="497" r:id="rId9"/>
    <p:sldId id="503" r:id="rId10"/>
    <p:sldId id="505" r:id="rId11"/>
    <p:sldId id="507" r:id="rId12"/>
    <p:sldId id="515" r:id="rId13"/>
    <p:sldId id="508" r:id="rId14"/>
    <p:sldId id="509" r:id="rId15"/>
    <p:sldId id="511" r:id="rId16"/>
    <p:sldId id="512" r:id="rId17"/>
    <p:sldId id="513" r:id="rId18"/>
    <p:sldId id="514" r:id="rId19"/>
    <p:sldId id="519" r:id="rId20"/>
    <p:sldId id="518" r:id="rId21"/>
    <p:sldId id="516" r:id="rId22"/>
    <p:sldId id="517" r:id="rId23"/>
    <p:sldId id="520" r:id="rId24"/>
    <p:sldId id="521" r:id="rId25"/>
    <p:sldId id="522" r:id="rId26"/>
    <p:sldId id="523" r:id="rId27"/>
    <p:sldId id="524" r:id="rId28"/>
    <p:sldId id="525" r:id="rId29"/>
    <p:sldId id="526" r:id="rId30"/>
    <p:sldId id="499" r:id="rId31"/>
    <p:sldId id="500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401" r:id="rId40"/>
    <p:sldId id="402" r:id="rId41"/>
    <p:sldId id="534" r:id="rId42"/>
    <p:sldId id="535" r:id="rId43"/>
    <p:sldId id="367" r:id="rId44"/>
    <p:sldId id="368" r:id="rId45"/>
    <p:sldId id="369" r:id="rId46"/>
    <p:sldId id="536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8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484" r:id="rId75"/>
    <p:sldId id="485" r:id="rId76"/>
    <p:sldId id="383" r:id="rId77"/>
    <p:sldId id="370" r:id="rId78"/>
    <p:sldId id="372" r:id="rId79"/>
    <p:sldId id="373" r:id="rId80"/>
    <p:sldId id="374" r:id="rId81"/>
    <p:sldId id="375" r:id="rId82"/>
    <p:sldId id="376" r:id="rId83"/>
    <p:sldId id="377" r:id="rId84"/>
    <p:sldId id="487" r:id="rId85"/>
    <p:sldId id="488" r:id="rId86"/>
    <p:sldId id="489" r:id="rId87"/>
    <p:sldId id="490" r:id="rId88"/>
    <p:sldId id="491" r:id="rId89"/>
    <p:sldId id="378" r:id="rId90"/>
    <p:sldId id="379" r:id="rId91"/>
    <p:sldId id="380" r:id="rId92"/>
    <p:sldId id="381" r:id="rId93"/>
    <p:sldId id="382" r:id="rId94"/>
    <p:sldId id="371" r:id="rId95"/>
    <p:sldId id="384" r:id="rId96"/>
    <p:sldId id="385" r:id="rId97"/>
    <p:sldId id="306" r:id="rId9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1" autoAdjust="0"/>
    <p:restoredTop sz="86393" autoAdjust="0"/>
  </p:normalViewPr>
  <p:slideViewPr>
    <p:cSldViewPr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23-Jan-21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23-Jan-21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9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7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3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0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6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2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00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95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61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53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06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61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7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4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1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6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2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67474" y="274072"/>
            <a:ext cx="5116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114</a:t>
            </a:r>
            <a:endParaRPr lang="en-US" sz="800" dirty="0" smtClean="0">
              <a:solidFill>
                <a:srgbClr val="6767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23750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Sloj „host-prema-mreži” </a:t>
            </a:r>
            <a:r>
              <a:rPr lang="pl-PL" altLang="en-US" sz="3200" dirty="0" smtClean="0">
                <a:solidFill>
                  <a:schemeClr val="hlink"/>
                </a:solidFill>
              </a:rPr>
              <a:t>(3)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Ovaj sloj od uređaja koji rade na </a:t>
            </a:r>
            <a:r>
              <a:rPr lang="sr-Latn-RS" altLang="en-US" dirty="0" err="1" smtClean="0"/>
              <a:t>međumrežnom</a:t>
            </a:r>
            <a:r>
              <a:rPr lang="sr-Latn-RS" altLang="en-US" dirty="0" smtClean="0"/>
              <a:t> </a:t>
            </a:r>
            <a:r>
              <a:rPr lang="sr-Latn-RS" altLang="en-US" dirty="0"/>
              <a:t>sloju </a:t>
            </a:r>
            <a:r>
              <a:rPr lang="sr-Latn-RS" altLang="en-US" dirty="0" smtClean="0"/>
              <a:t>dobija zadatak da se paket (u IP terminologiji, taj paket se naziva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IP </a:t>
            </a:r>
            <a:r>
              <a:rPr lang="sr-Latn-RS" altLang="en-US" dirty="0" err="1" smtClean="0">
                <a:solidFill>
                  <a:schemeClr val="accent1">
                    <a:lumMod val="50000"/>
                  </a:schemeClr>
                </a:solidFill>
              </a:rPr>
              <a:t>datagram</a:t>
            </a:r>
            <a:r>
              <a:rPr lang="sr-Latn-RS" altLang="en-US" dirty="0" smtClean="0"/>
              <a:t>) </a:t>
            </a:r>
            <a:r>
              <a:rPr lang="sr-Latn-RS" altLang="en-US" dirty="0"/>
              <a:t>prenese:</a:t>
            </a:r>
          </a:p>
          <a:p>
            <a:pPr marL="1257300" lvl="2" indent="-457200" eaLnBrk="1" hangingPunct="1"/>
            <a:r>
              <a:rPr lang="sr-Latn-RS" altLang="en-US" dirty="0"/>
              <a:t>sa jednog rutera na drugi</a:t>
            </a:r>
          </a:p>
          <a:p>
            <a:pPr marL="1257300" lvl="2" indent="-457200" eaLnBrk="1" hangingPunct="1"/>
            <a:r>
              <a:rPr lang="sr-Latn-RS" altLang="en-US" dirty="0"/>
              <a:t>sa </a:t>
            </a:r>
            <a:r>
              <a:rPr lang="sr-Latn-RS" altLang="en-US" dirty="0" smtClean="0"/>
              <a:t>jednog </a:t>
            </a:r>
            <a:r>
              <a:rPr lang="sr-Latn-RS" altLang="en-US" dirty="0"/>
              <a:t>ure</a:t>
            </a:r>
            <a:r>
              <a:rPr lang="sr-Latn-RS" altLang="en-US" dirty="0" smtClean="0"/>
              <a:t>đaja </a:t>
            </a:r>
            <a:r>
              <a:rPr lang="sr-Latn-RS" altLang="en-US" dirty="0"/>
              <a:t>na drugi u okviru lokalne </a:t>
            </a:r>
            <a:r>
              <a:rPr lang="sr-Latn-RS" altLang="en-US" dirty="0" smtClean="0"/>
              <a:t>mreže</a:t>
            </a:r>
          </a:p>
          <a:p>
            <a:pPr marL="857250" lvl="1" indent="-457200" eaLnBrk="1" hangingPunct="1"/>
            <a:r>
              <a:rPr lang="sr-Latn-RS" altLang="en-US" dirty="0" smtClean="0"/>
              <a:t>Taj zadatak se realizuje tako što se </a:t>
            </a:r>
            <a:r>
              <a:rPr lang="pt-BR" altLang="en-US" dirty="0"/>
              <a:t>IP </a:t>
            </a:r>
            <a:r>
              <a:rPr lang="pt-BR" altLang="en-US" dirty="0" err="1"/>
              <a:t>datagram</a:t>
            </a:r>
            <a:r>
              <a:rPr lang="pt-BR" altLang="en-US" dirty="0"/>
              <a:t> se </a:t>
            </a:r>
            <a:r>
              <a:rPr lang="pt-BR" altLang="en-US" dirty="0" err="1"/>
              <a:t>obmotava</a:t>
            </a:r>
            <a:r>
              <a:rPr lang="pt-BR" altLang="en-US" dirty="0"/>
              <a:t> </a:t>
            </a:r>
            <a:r>
              <a:rPr lang="pt-BR" altLang="en-US" dirty="0" err="1"/>
              <a:t>dodatnim</a:t>
            </a:r>
            <a:r>
              <a:rPr lang="pt-BR" altLang="en-US" dirty="0"/>
              <a:t> </a:t>
            </a:r>
            <a:r>
              <a:rPr lang="pt-BR" altLang="en-US" dirty="0" err="1"/>
              <a:t>podacima</a:t>
            </a:r>
            <a:r>
              <a:rPr lang="pt-BR" altLang="en-US" dirty="0"/>
              <a:t> i </a:t>
            </a:r>
            <a:r>
              <a:rPr lang="pt-BR" altLang="en-US" dirty="0" err="1" smtClean="0"/>
              <a:t>kreira</a:t>
            </a:r>
            <a:r>
              <a:rPr lang="sr-Latn-RS" altLang="en-US" dirty="0" smtClean="0"/>
              <a:t>ju</a:t>
            </a:r>
            <a:r>
              <a:rPr lang="pt-BR" altLang="en-US" dirty="0" smtClean="0"/>
              <a:t> </a:t>
            </a:r>
            <a:r>
              <a:rPr lang="pt-BR" altLang="en-US" dirty="0"/>
              <a:t>se </a:t>
            </a:r>
            <a:r>
              <a:rPr lang="pt-BR" altLang="en-US" dirty="0" err="1" smtClean="0">
                <a:solidFill>
                  <a:schemeClr val="accent1">
                    <a:lumMod val="50000"/>
                  </a:schemeClr>
                </a:solidFill>
              </a:rPr>
              <a:t>okvir</a:t>
            </a:r>
            <a:r>
              <a:rPr lang="sr-Latn-RS" altLang="en-US" dirty="0" smtClean="0"/>
              <a:t>i </a:t>
            </a:r>
            <a:r>
              <a:rPr lang="pt-BR" altLang="en-US" dirty="0" smtClean="0"/>
              <a:t>(frame</a:t>
            </a:r>
            <a:r>
              <a:rPr lang="pt-BR" altLang="en-US" dirty="0"/>
              <a:t>)</a:t>
            </a:r>
            <a:r>
              <a:rPr lang="sr-Latn-RS" altLang="en-US" dirty="0" smtClean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 r="1416" b="3362"/>
          <a:stretch/>
        </p:blipFill>
        <p:spPr bwMode="auto">
          <a:xfrm>
            <a:off x="899592" y="4018951"/>
            <a:ext cx="7200799" cy="27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Sloj „host-prema-mreži” </a:t>
            </a:r>
            <a:r>
              <a:rPr lang="pl-PL" altLang="en-US" sz="3200" dirty="0" smtClean="0">
                <a:solidFill>
                  <a:schemeClr val="hlink"/>
                </a:solidFill>
              </a:rPr>
              <a:t>(4)</a:t>
            </a:r>
            <a:r>
              <a:rPr lang="sv-SE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r>
              <a:rPr lang="sr-Latn-RS" altLang="en-US" dirty="0"/>
              <a:t>Potrebno je sprečiti izmenu podataka prilikom mrežnog prenosa (preskakanje bitova, izmena bitova, ponavljanje, ...)</a:t>
            </a:r>
          </a:p>
          <a:p>
            <a:pPr marL="857250" lvl="1" indent="-457200" eaLnBrk="1" hangingPunct="1"/>
            <a:r>
              <a:rPr lang="sr-Latn-RS" altLang="en-US" dirty="0"/>
              <a:t>Na kraj okvira dodaje se sekvenca za proveru okvira:</a:t>
            </a:r>
          </a:p>
          <a:p>
            <a:pPr marL="1257300" lvl="2" indent="-457200" eaLnBrk="1" hangingPunct="1"/>
            <a:r>
              <a:rPr lang="sr-Latn-RS" altLang="en-US" dirty="0"/>
              <a:t>omogućava primaocu da proveri da li je došlo do greške</a:t>
            </a:r>
          </a:p>
          <a:p>
            <a:pPr marL="1257300" lvl="2" indent="-457200" eaLnBrk="1" hangingPunct="1"/>
            <a:r>
              <a:rPr lang="sr-Latn-RS" altLang="en-US" dirty="0"/>
              <a:t>neke greške se mogu ispraviti</a:t>
            </a:r>
          </a:p>
          <a:p>
            <a:pPr marL="857250" lvl="1" indent="-457200" eaLnBrk="1" hangingPunct="1"/>
            <a:r>
              <a:rPr lang="sr-Latn-RS" altLang="en-US" dirty="0"/>
              <a:t>Moguće je detektovati i ispraviti složenije greške korišćenjem sekvenci od više bitova, kodiranih kodovima za otkrivanje i ispravljanje </a:t>
            </a:r>
            <a:r>
              <a:rPr lang="sr-Latn-RS" altLang="en-US" dirty="0" smtClean="0"/>
              <a:t>grešaka</a:t>
            </a:r>
          </a:p>
          <a:p>
            <a:pPr marL="857250" lvl="1" indent="-457200" eaLnBrk="1" hangingPunct="1"/>
            <a:r>
              <a:rPr lang="sr-Latn-RS" altLang="en-US" dirty="0" smtClean="0"/>
              <a:t>Na ovom sloju koriste </a:t>
            </a:r>
            <a:r>
              <a:rPr lang="sr-Latn-RS" altLang="en-US" dirty="0"/>
              <a:t>se MAC adrese</a:t>
            </a:r>
          </a:p>
          <a:p>
            <a:pPr marL="1257300" lvl="2" indent="-457200" eaLnBrk="1" hangingPunct="1"/>
            <a:r>
              <a:rPr lang="sr-Latn-RS" altLang="en-US" dirty="0"/>
              <a:t>Predstavljaju se </a:t>
            </a:r>
            <a:r>
              <a:rPr lang="sr-Latn-RS" altLang="en-US" dirty="0" smtClean="0"/>
              <a:t>pomoću </a:t>
            </a:r>
            <a:r>
              <a:rPr lang="sr-Latn-RS" altLang="en-US" dirty="0"/>
              <a:t>48 bita</a:t>
            </a:r>
          </a:p>
          <a:p>
            <a:pPr marL="1257300" lvl="2" indent="-457200" eaLnBrk="1" hangingPunct="1"/>
            <a:r>
              <a:rPr lang="sr-Latn-RS" altLang="en-US" dirty="0"/>
              <a:t>Zapisuju se u obliku 6 dvocifrenih </a:t>
            </a:r>
            <a:r>
              <a:rPr lang="sr-Latn-RS" altLang="en-US" dirty="0" err="1"/>
              <a:t>heksadekadnih</a:t>
            </a:r>
            <a:r>
              <a:rPr lang="sr-Latn-RS" altLang="en-US" dirty="0"/>
              <a:t> brojeva (primer</a:t>
            </a:r>
            <a:r>
              <a:rPr lang="sr-Latn-RS" altLang="en-US" dirty="0" smtClean="0"/>
              <a:t>: 2c:d4:44:a8:be:3b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Na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etak </a:t>
            </a:r>
            <a:r>
              <a:rPr lang="sr-Latn-RS" altLang="en-US" dirty="0"/>
              <a:t>okvira dodaju se MAC adresa primaoca i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Ako se u okviru nalaze IP </a:t>
            </a:r>
            <a:r>
              <a:rPr lang="sr-Latn-RS" altLang="en-US" dirty="0" err="1"/>
              <a:t>datagrami</a:t>
            </a:r>
            <a:r>
              <a:rPr lang="sr-Latn-RS" altLang="en-US" dirty="0"/>
              <a:t>, tada </a:t>
            </a:r>
            <a:r>
              <a:rPr lang="sr-Latn-RS" altLang="en-US" dirty="0" smtClean="0"/>
              <a:t>okvir sadrži </a:t>
            </a:r>
            <a:r>
              <a:rPr lang="sr-Latn-RS" altLang="en-US" dirty="0"/>
              <a:t>i IP </a:t>
            </a:r>
            <a:r>
              <a:rPr lang="sr-Latn-RS" altLang="en-US" dirty="0" smtClean="0"/>
              <a:t>adrese primaoca </a:t>
            </a:r>
            <a:r>
              <a:rPr lang="sr-Latn-RS" altLang="en-US" dirty="0"/>
              <a:t>i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r>
              <a:rPr lang="sr-Latn-RS" altLang="en-US" dirty="0"/>
              <a:t>, ali one se na ovom nivou ne </a:t>
            </a:r>
            <a:r>
              <a:rPr lang="sr-Latn-RS" altLang="en-US" dirty="0" smtClean="0"/>
              <a:t>analiziraju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14725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Međumrežni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Međumrežni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(internet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</a:t>
            </a:r>
            <a:r>
              <a:rPr lang="sr-Latn-RS" altLang="en-US" dirty="0"/>
              <a:t>bavi </a:t>
            </a:r>
            <a:r>
              <a:rPr lang="sr-Latn-RS" altLang="en-US" dirty="0" smtClean="0"/>
              <a:t>se povezivanjem više računara </a:t>
            </a:r>
            <a:r>
              <a:rPr lang="sr-Latn-RS" altLang="en-US" dirty="0"/>
              <a:t>u </a:t>
            </a:r>
            <a:r>
              <a:rPr lang="sr-Latn-RS" altLang="en-US" dirty="0" smtClean="0"/>
              <a:t>mrežu </a:t>
            </a:r>
          </a:p>
          <a:p>
            <a:pPr lvl="1" eaLnBrk="1" hangingPunct="1"/>
            <a:r>
              <a:rPr lang="sr-Latn-RS" altLang="en-US" dirty="0" smtClean="0"/>
              <a:t>Osnovni </a:t>
            </a:r>
            <a:r>
              <a:rPr lang="sr-Latn-RS" altLang="en-US" dirty="0"/>
              <a:t>zadatak u okviru ovog sloja je </a:t>
            </a:r>
            <a:r>
              <a:rPr lang="sr-Latn-RS" altLang="en-US" dirty="0">
                <a:solidFill>
                  <a:schemeClr val="accent1">
                    <a:lumMod val="25000"/>
                  </a:schemeClr>
                </a:solidFill>
              </a:rPr>
              <a:t>rutiranje</a:t>
            </a:r>
            <a:r>
              <a:rPr lang="sr-Latn-RS" altLang="en-US" dirty="0"/>
              <a:t> </a:t>
            </a:r>
            <a:r>
              <a:rPr lang="sr-Latn-RS" altLang="en-US" dirty="0" smtClean="0"/>
              <a:t>(routing), tj</a:t>
            </a:r>
            <a:r>
              <a:rPr lang="sr-Latn-RS" altLang="en-US" dirty="0"/>
              <a:t>. odredivanja putanja paketa koji putuju kroz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kako bi se </a:t>
            </a:r>
            <a:r>
              <a:rPr lang="sr-Latn-RS" altLang="en-US" dirty="0" smtClean="0"/>
              <a:t>odredio efikasan način </a:t>
            </a:r>
            <a:r>
              <a:rPr lang="sr-Latn-RS" altLang="en-US" dirty="0"/>
              <a:t>da stignu na svoje </a:t>
            </a:r>
            <a:r>
              <a:rPr lang="sr-Latn-RS" altLang="en-US" dirty="0" smtClean="0"/>
              <a:t>odredište</a:t>
            </a:r>
          </a:p>
          <a:p>
            <a:pPr lvl="2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se odredila </a:t>
            </a:r>
            <a:r>
              <a:rPr lang="sr-Latn-RS" altLang="en-US" dirty="0" smtClean="0"/>
              <a:t>putanja, neophodno je </a:t>
            </a:r>
            <a:r>
              <a:rPr lang="sr-Latn-RS" altLang="en-US" dirty="0"/>
              <a:t>uvodenje sistema </a:t>
            </a:r>
            <a:r>
              <a:rPr lang="sr-Latn-RS" altLang="en-US" dirty="0" smtClean="0"/>
              <a:t>adresiranja</a:t>
            </a:r>
          </a:p>
          <a:p>
            <a:pPr lvl="1" eaLnBrk="1" hangingPunct="1"/>
            <a:r>
              <a:rPr lang="sr-Latn-RS" altLang="en-US" dirty="0" smtClean="0"/>
              <a:t>Ukoliko </a:t>
            </a:r>
            <a:r>
              <a:rPr lang="sr-Latn-RS" altLang="en-US" dirty="0"/>
              <a:t>se povezuju heterogene </a:t>
            </a:r>
            <a:r>
              <a:rPr lang="sr-Latn-RS" altLang="en-US" dirty="0" smtClean="0"/>
              <a:t>mreže (</a:t>
            </a:r>
            <a:r>
              <a:rPr lang="sr-Latn-RS" altLang="en-US" dirty="0"/>
              <a:t>sa </a:t>
            </a:r>
            <a:r>
              <a:rPr lang="sr-Latn-RS" altLang="en-US" dirty="0" smtClean="0"/>
              <a:t>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itim </a:t>
            </a:r>
            <a:r>
              <a:rPr lang="sr-Latn-RS" altLang="en-US" dirty="0"/>
              <a:t>shemama adresiranja), na ovom sloju se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prevođenje adresa</a:t>
            </a:r>
          </a:p>
          <a:p>
            <a:pPr lvl="2" eaLnBrk="1" hangingPunct="1"/>
            <a:r>
              <a:rPr lang="sr-Latn-RS" altLang="en-US" dirty="0" smtClean="0"/>
              <a:t> Na </a:t>
            </a:r>
            <a:r>
              <a:rPr lang="sr-Latn-RS" altLang="en-US" dirty="0"/>
              <a:t>primer, na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im </a:t>
            </a:r>
            <a:r>
              <a:rPr lang="sr-Latn-RS" altLang="en-US" dirty="0"/>
              <a:t>slojevima se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koriste </a:t>
            </a:r>
            <a:r>
              <a:rPr lang="sr-Latn-RS" altLang="en-US" dirty="0" smtClean="0"/>
              <a:t>fizi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MAC adrese, a na višim IP </a:t>
            </a:r>
            <a:r>
              <a:rPr lang="sr-Latn-RS" altLang="en-US" dirty="0" smtClean="0"/>
              <a:t>adrese </a:t>
            </a:r>
          </a:p>
          <a:p>
            <a:pPr lvl="1" eaLnBrk="1" hangingPunct="1"/>
            <a:r>
              <a:rPr lang="sr-Latn-RS" altLang="en-US" dirty="0" smtClean="0"/>
              <a:t>Svaki </a:t>
            </a:r>
            <a:r>
              <a:rPr lang="sr-Latn-RS" altLang="en-US" dirty="0"/>
              <a:t>č</a:t>
            </a:r>
            <a:r>
              <a:rPr lang="sr-Latn-RS" altLang="en-US" dirty="0" smtClean="0"/>
              <a:t>vor </a:t>
            </a:r>
            <a:r>
              <a:rPr lang="sr-Latn-RS" altLang="en-US" dirty="0"/>
              <a:t>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 uklju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 </a:t>
            </a:r>
            <a:r>
              <a:rPr lang="sr-Latn-RS" altLang="en-US" dirty="0"/>
              <a:t>u komunikaciju mora da </a:t>
            </a:r>
            <a:r>
              <a:rPr lang="sr-Latn-RS" altLang="en-US" dirty="0" smtClean="0"/>
              <a:t>implementira mrežni </a:t>
            </a:r>
            <a:r>
              <a:rPr lang="sr-Latn-RS" altLang="en-US" dirty="0"/>
              <a:t>protokol, da razume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nu </a:t>
            </a:r>
            <a:r>
              <a:rPr lang="sr-Latn-RS" altLang="en-US" dirty="0"/>
              <a:t>adresu i da na osnovu ovoga </a:t>
            </a:r>
            <a:r>
              <a:rPr lang="sr-Latn-RS" altLang="en-US" dirty="0" smtClean="0"/>
              <a:t>odlu</a:t>
            </a:r>
            <a:r>
              <a:rPr lang="sr-Latn-RS" altLang="en-US" dirty="0"/>
              <a:t>č</a:t>
            </a:r>
            <a:r>
              <a:rPr lang="sr-Latn-RS" altLang="en-US" dirty="0" smtClean="0"/>
              <a:t>i kome će </a:t>
            </a:r>
            <a:r>
              <a:rPr lang="sr-Latn-RS" altLang="en-US" dirty="0"/>
              <a:t>da prosledi </a:t>
            </a:r>
            <a:r>
              <a:rPr lang="sr-Latn-RS" altLang="en-US" dirty="0" smtClean="0"/>
              <a:t>primljenu poruku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Najpoznatiji protokol ovog sloja je koji se koristi u okviru Interneta je </a:t>
            </a:r>
            <a:r>
              <a:rPr lang="sr-Latn-RS" altLang="en-US" dirty="0" smtClean="0">
                <a:solidFill>
                  <a:srgbClr val="00B050"/>
                </a:solidFill>
              </a:rPr>
              <a:t>Internet Protocol </a:t>
            </a:r>
            <a:r>
              <a:rPr lang="sr-Latn-RS" altLang="en-US" dirty="0"/>
              <a:t>(IP)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IP </a:t>
            </a:r>
            <a:r>
              <a:rPr lang="sr-Latn-RS" altLang="en-US" sz="3200" dirty="0">
                <a:solidFill>
                  <a:schemeClr val="hlink"/>
                </a:solidFill>
              </a:rPr>
              <a:t>p</a:t>
            </a:r>
            <a:r>
              <a:rPr lang="sv-SE" altLang="en-US" sz="3200" dirty="0" smtClean="0">
                <a:solidFill>
                  <a:schemeClr val="hlink"/>
                </a:solidFill>
              </a:rPr>
              <a:t>rotokol m</a:t>
            </a:r>
            <a:r>
              <a:rPr lang="sr-Latn-RS" altLang="en-US" sz="3200" dirty="0" err="1" smtClean="0">
                <a:solidFill>
                  <a:schemeClr val="hlink"/>
                </a:solidFill>
              </a:rPr>
              <a:t>eđum</a:t>
            </a:r>
            <a:r>
              <a:rPr lang="sv-SE" altLang="en-US" sz="3200" dirty="0" smtClean="0">
                <a:solidFill>
                  <a:schemeClr val="hlink"/>
                </a:solidFill>
              </a:rPr>
              <a:t>re</a:t>
            </a:r>
            <a:r>
              <a:rPr lang="sr-Latn-RS" altLang="en-US" sz="3200" dirty="0">
                <a:solidFill>
                  <a:schemeClr val="hlink"/>
                </a:solidFill>
              </a:rPr>
              <a:t>ž</a:t>
            </a:r>
            <a:r>
              <a:rPr lang="sv-SE" altLang="en-US" sz="3200" dirty="0" smtClean="0">
                <a:solidFill>
                  <a:schemeClr val="hlink"/>
                </a:solidFill>
              </a:rPr>
              <a:t>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Internet protokol </a:t>
            </a:r>
            <a:r>
              <a:rPr lang="sr-Latn-RS" altLang="en-US" dirty="0" smtClean="0"/>
              <a:t>(Internet </a:t>
            </a:r>
            <a:r>
              <a:rPr lang="sr-Latn-RS" altLang="en-US" dirty="0"/>
              <a:t>Protocol </a:t>
            </a:r>
            <a:r>
              <a:rPr lang="sr-Latn-RS" altLang="en-US" dirty="0" smtClean="0"/>
              <a:t>- </a:t>
            </a:r>
            <a:r>
              <a:rPr lang="sr-Latn-RS" altLang="en-US" dirty="0"/>
              <a:t>IP) je protokol koji se </a:t>
            </a:r>
            <a:r>
              <a:rPr lang="sr-Latn-RS" altLang="en-US" dirty="0" smtClean="0"/>
              <a:t>koristi za </a:t>
            </a:r>
            <a:r>
              <a:rPr lang="sr-Latn-RS" altLang="en-US" dirty="0"/>
              <a:t>komunikaciju 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</a:t>
            </a:r>
            <a:r>
              <a:rPr lang="sr-Latn-RS" altLang="en-US" dirty="0"/>
              <a:t>sloja </a:t>
            </a:r>
            <a:r>
              <a:rPr lang="sr-Latn-RS" altLang="en-US" dirty="0" smtClean="0"/>
              <a:t>Interneta </a:t>
            </a:r>
          </a:p>
          <a:p>
            <a:pPr marL="857250" lvl="1" indent="-457200" eaLnBrk="1" hangingPunct="1"/>
            <a:r>
              <a:rPr lang="sr-Latn-RS" altLang="en-US" dirty="0" smtClean="0"/>
              <a:t>Dve </a:t>
            </a:r>
            <a:r>
              <a:rPr lang="sr-Latn-RS" altLang="en-US" dirty="0"/>
              <a:t>osnovne verzije </a:t>
            </a:r>
            <a:r>
              <a:rPr lang="sr-Latn-RS" altLang="en-US" dirty="0" smtClean="0"/>
              <a:t>ovog protokola </a:t>
            </a:r>
            <a:r>
              <a:rPr lang="sr-Latn-RS" altLang="en-US" dirty="0"/>
              <a:t>su </a:t>
            </a:r>
            <a:r>
              <a:rPr lang="sr-Latn-RS" altLang="en-US" dirty="0">
                <a:solidFill>
                  <a:srgbClr val="002060"/>
                </a:solidFill>
              </a:rPr>
              <a:t>IPv4</a:t>
            </a:r>
            <a:r>
              <a:rPr lang="sr-Latn-RS" altLang="en-US" dirty="0"/>
              <a:t> i </a:t>
            </a:r>
            <a:r>
              <a:rPr lang="sr-Latn-RS" altLang="en-US" dirty="0" smtClean="0">
                <a:solidFill>
                  <a:srgbClr val="002060"/>
                </a:solidFill>
              </a:rPr>
              <a:t>IPv6</a:t>
            </a:r>
            <a:r>
              <a:rPr lang="sr-Latn-RS" altLang="en-US" dirty="0" smtClean="0"/>
              <a:t> </a:t>
            </a:r>
          </a:p>
          <a:p>
            <a:pPr marL="857250" lvl="1" indent="-457200" eaLnBrk="1" hangingPunct="1"/>
            <a:r>
              <a:rPr lang="sr-Latn-RS" altLang="en-US" dirty="0" smtClean="0"/>
              <a:t>Iz istorijskih razloga i veće preglednosti u </a:t>
            </a:r>
            <a:r>
              <a:rPr lang="sr-Latn-RS" altLang="en-US" dirty="0"/>
              <a:t>nastavku </a:t>
            </a:r>
            <a:r>
              <a:rPr lang="sr-Latn-RS" altLang="en-US" dirty="0" smtClean="0"/>
              <a:t>će detaljnije biti opisana IPv4 verzija IP protokola</a:t>
            </a:r>
          </a:p>
          <a:p>
            <a:pPr marL="857250" lvl="1" indent="-457200" eaLnBrk="1" hangingPunct="1"/>
            <a:r>
              <a:rPr lang="sr-Latn-RS" altLang="en-US" dirty="0"/>
              <a:t>Osnovni zadatak ovog protokola je da </a:t>
            </a:r>
            <a:r>
              <a:rPr lang="sr-Latn-RS" altLang="en-US" dirty="0" smtClean="0"/>
              <a:t>poku</a:t>
            </a:r>
            <a:r>
              <a:rPr lang="sr-Latn-RS" altLang="en-US" dirty="0"/>
              <a:t>š</a:t>
            </a:r>
            <a:r>
              <a:rPr lang="sr-Latn-RS" altLang="en-US" dirty="0" smtClean="0"/>
              <a:t>a </a:t>
            </a:r>
            <a:r>
              <a:rPr lang="sr-Latn-RS" altLang="en-US" dirty="0"/>
              <a:t>da dopremi (tj. rutira) paket </a:t>
            </a:r>
            <a:r>
              <a:rPr lang="sr-Latn-RS" altLang="en-US" dirty="0" smtClean="0"/>
              <a:t>od izvora </a:t>
            </a:r>
            <a:r>
              <a:rPr lang="sr-Latn-RS" altLang="en-US" dirty="0"/>
              <a:t>do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ta </a:t>
            </a:r>
            <a:r>
              <a:rPr lang="sr-Latn-RS" altLang="en-US" dirty="0"/>
              <a:t>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sa paketnim komutiranjem, </a:t>
            </a:r>
            <a:r>
              <a:rPr lang="sr-Latn-RS" altLang="en-US" dirty="0" smtClean="0"/>
              <a:t>isključivo na osnovu </a:t>
            </a:r>
            <a:r>
              <a:rPr lang="sr-Latn-RS" altLang="en-US" dirty="0"/>
              <a:t>navedene </a:t>
            </a:r>
            <a:r>
              <a:rPr lang="sr-Latn-RS" altLang="en-US" dirty="0" smtClean="0"/>
              <a:t>adrese, bez obzira </a:t>
            </a:r>
            <a:r>
              <a:rPr lang="sr-Latn-RS" altLang="en-US" dirty="0"/>
              <a:t>da li su </a:t>
            </a:r>
            <a:r>
              <a:rPr lang="sr-Latn-RS" altLang="en-US" dirty="0" smtClean="0"/>
              <a:t>izvor </a:t>
            </a:r>
            <a:r>
              <a:rPr lang="sr-Latn-RS" altLang="en-US" dirty="0"/>
              <a:t>i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te </a:t>
            </a:r>
            <a:r>
              <a:rPr lang="sr-Latn-RS" altLang="en-US" dirty="0"/>
              <a:t>u okviru iste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ili izmedu njih </a:t>
            </a:r>
            <a:r>
              <a:rPr lang="sr-Latn-RS" altLang="en-US" dirty="0" smtClean="0"/>
              <a:t>postoji jedna </a:t>
            </a:r>
            <a:r>
              <a:rPr lang="sr-Latn-RS" altLang="en-US" dirty="0"/>
              <a:t>ili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drugih </a:t>
            </a:r>
            <a:r>
              <a:rPr lang="sr-Latn-RS" altLang="en-US" dirty="0" smtClean="0"/>
              <a:t>mreža</a:t>
            </a:r>
          </a:p>
          <a:p>
            <a:pPr marL="857250" lvl="1" indent="-457200" eaLnBrk="1" hangingPunct="1"/>
            <a:r>
              <a:rPr lang="sr-Latn-RS" altLang="en-US" dirty="0" smtClean="0"/>
              <a:t>Protokol </a:t>
            </a:r>
            <a:r>
              <a:rPr lang="sr-Latn-RS" altLang="en-US" dirty="0"/>
              <a:t>ne daje nikakve garancije da </a:t>
            </a:r>
            <a:r>
              <a:rPr lang="sr-Latn-RS" altLang="en-US" dirty="0" smtClean="0"/>
              <a:t>će paketi zaista </a:t>
            </a:r>
            <a:r>
              <a:rPr lang="sr-Latn-RS" altLang="en-US" dirty="0"/>
              <a:t>i biti dopremljeni, ne daje garancije o ispravnosti dopremljenih paketa</a:t>
            </a:r>
            <a:r>
              <a:rPr lang="sr-Latn-RS" altLang="en-US" dirty="0" smtClean="0"/>
              <a:t>, ne </a:t>
            </a:r>
            <a:r>
              <a:rPr lang="sr-Latn-RS" altLang="en-US" dirty="0"/>
              <a:t>garantuje da </a:t>
            </a:r>
            <a:r>
              <a:rPr lang="sr-Latn-RS" altLang="en-US" dirty="0" smtClean="0"/>
              <a:t>će </a:t>
            </a:r>
            <a:r>
              <a:rPr lang="sr-Latn-RS" altLang="en-US" dirty="0"/>
              <a:t>paketi biti dopremljeni u istom redosledu u kojem su </a:t>
            </a:r>
            <a:r>
              <a:rPr lang="sr-Latn-RS" altLang="en-US" dirty="0" smtClean="0"/>
              <a:t>poslati i slično </a:t>
            </a:r>
          </a:p>
          <a:p>
            <a:pPr marL="1257300" lvl="2" indent="-457200" eaLnBrk="1" hangingPunct="1"/>
            <a:r>
              <a:rPr lang="sr-Latn-RS" altLang="en-US" dirty="0" smtClean="0"/>
              <a:t>Garancije </a:t>
            </a:r>
            <a:r>
              <a:rPr lang="sr-Latn-RS" altLang="en-US" dirty="0"/>
              <a:t>ovog tipa obezbeduju se na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im </a:t>
            </a:r>
            <a:r>
              <a:rPr lang="sr-Latn-RS" altLang="en-US" dirty="0"/>
              <a:t>slojevima komunikacije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54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IP p</a:t>
            </a:r>
            <a:r>
              <a:rPr lang="sv-SE" altLang="en-US" sz="3200" dirty="0">
                <a:solidFill>
                  <a:schemeClr val="hlink"/>
                </a:solidFill>
              </a:rPr>
              <a:t>rotokol m</a:t>
            </a:r>
            <a:r>
              <a:rPr lang="sr-Latn-RS" altLang="en-US" sz="3200" dirty="0" err="1">
                <a:solidFill>
                  <a:schemeClr val="hlink"/>
                </a:solidFill>
              </a:rPr>
              <a:t>eđum</a:t>
            </a:r>
            <a:r>
              <a:rPr lang="sv-SE" altLang="en-US" sz="3200" dirty="0">
                <a:solidFill>
                  <a:schemeClr val="hlink"/>
                </a:solidFill>
              </a:rPr>
              <a:t>re</a:t>
            </a:r>
            <a:r>
              <a:rPr lang="sr-Latn-RS" altLang="en-US" sz="3200" dirty="0">
                <a:solidFill>
                  <a:schemeClr val="hlink"/>
                </a:solidFill>
              </a:rPr>
              <a:t>ž</a:t>
            </a:r>
            <a:r>
              <a:rPr lang="sv-SE" altLang="en-US" sz="3200" dirty="0">
                <a:solidFill>
                  <a:schemeClr val="hlink"/>
                </a:solidFill>
              </a:rPr>
              <a:t>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Pri </a:t>
            </a:r>
            <a:r>
              <a:rPr lang="sr-Latn-RS" altLang="en-US" dirty="0" smtClean="0"/>
              <a:t>prosleđ</a:t>
            </a:r>
            <a:r>
              <a:rPr lang="sr-Latn-RS" altLang="en-US" dirty="0"/>
              <a:t>ivanju paketa sa </a:t>
            </a:r>
            <a:r>
              <a:rPr lang="en-US" altLang="en-US" dirty="0" err="1" smtClean="0"/>
              <a:t>transportnog</a:t>
            </a:r>
            <a:r>
              <a:rPr lang="en-US" altLang="en-US" dirty="0" smtClean="0"/>
              <a:t> </a:t>
            </a:r>
            <a:r>
              <a:rPr lang="sr-Latn-RS" altLang="en-US" dirty="0" smtClean="0"/>
              <a:t>sloja na ovaj </a:t>
            </a:r>
            <a:r>
              <a:rPr lang="sr-Latn-RS" altLang="en-US" dirty="0"/>
              <a:t>sloj dodaju se:</a:t>
            </a:r>
          </a:p>
          <a:p>
            <a:pPr marL="1257300" lvl="2" indent="-457200" eaLnBrk="1" hangingPunct="1"/>
            <a:r>
              <a:rPr lang="sr-Latn-RS" altLang="en-US" dirty="0"/>
              <a:t>adresa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iljaoca</a:t>
            </a:r>
            <a:r>
              <a:rPr lang="sr-Latn-RS" altLang="en-US" dirty="0"/>
              <a:t>,</a:t>
            </a:r>
          </a:p>
          <a:p>
            <a:pPr marL="1257300" lvl="2" indent="-457200" eaLnBrk="1" hangingPunct="1"/>
            <a:r>
              <a:rPr lang="sr-Latn-RS" altLang="en-US" dirty="0"/>
              <a:t>adresa primaoca, </a:t>
            </a:r>
            <a:r>
              <a:rPr lang="sr-Latn-RS" altLang="en-US" dirty="0" smtClean="0"/>
              <a:t>…</a:t>
            </a:r>
          </a:p>
          <a:p>
            <a:pPr marL="857250" lvl="1" indent="-457200" eaLnBrk="1" hangingPunct="1"/>
            <a:r>
              <a:rPr lang="pl-PL" altLang="en-US" dirty="0"/>
              <a:t>IP </a:t>
            </a:r>
            <a:r>
              <a:rPr lang="pl-PL" altLang="en-US" dirty="0" err="1"/>
              <a:t>datagram</a:t>
            </a:r>
            <a:r>
              <a:rPr lang="pl-PL" altLang="en-US" dirty="0"/>
              <a:t> </a:t>
            </a:r>
            <a:r>
              <a:rPr lang="pl-PL" altLang="en-US" dirty="0" smtClean="0"/>
              <a:t>- </a:t>
            </a:r>
            <a:r>
              <a:rPr lang="pl-PL" altLang="en-US" dirty="0" err="1"/>
              <a:t>ide</a:t>
            </a:r>
            <a:r>
              <a:rPr lang="pl-PL" altLang="en-US" dirty="0"/>
              <a:t> od </a:t>
            </a:r>
            <a:r>
              <a:rPr lang="pl-PL" altLang="en-US" dirty="0" err="1" smtClean="0"/>
              <a:t>po</a:t>
            </a:r>
            <a:r>
              <a:rPr lang="pl-PL" altLang="en-US" dirty="0" err="1"/>
              <a:t>š</a:t>
            </a:r>
            <a:r>
              <a:rPr lang="pl-PL" altLang="en-US" dirty="0" err="1" smtClean="0"/>
              <a:t>iljaoca</a:t>
            </a:r>
            <a:r>
              <a:rPr lang="pl-PL" altLang="en-US" dirty="0" smtClean="0"/>
              <a:t> </a:t>
            </a:r>
            <a:r>
              <a:rPr lang="pl-PL" altLang="en-US" dirty="0"/>
              <a:t>do </a:t>
            </a:r>
            <a:r>
              <a:rPr lang="pl-PL" altLang="en-US" dirty="0" err="1"/>
              <a:t>primaoca</a:t>
            </a:r>
            <a:r>
              <a:rPr lang="pl-PL" altLang="en-US" dirty="0"/>
              <a:t>, </a:t>
            </a:r>
            <a:r>
              <a:rPr lang="pl-PL" altLang="en-US" dirty="0" err="1"/>
              <a:t>preko</a:t>
            </a:r>
            <a:r>
              <a:rPr lang="pl-PL" altLang="en-US" dirty="0"/>
              <a:t> </a:t>
            </a:r>
            <a:r>
              <a:rPr lang="pl-PL" altLang="en-US" dirty="0" err="1"/>
              <a:t>serije</a:t>
            </a:r>
            <a:r>
              <a:rPr lang="pl-PL" altLang="en-US" dirty="0"/>
              <a:t> </a:t>
            </a:r>
            <a:r>
              <a:rPr lang="pl-PL" altLang="en-US" dirty="0" smtClean="0"/>
              <a:t>rutera</a:t>
            </a:r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pl-PL" altLang="en-US" dirty="0"/>
          </a:p>
          <a:p>
            <a:pPr marL="857250" lvl="1" indent="-457200" eaLnBrk="1" hangingPunct="1"/>
            <a:endParaRPr lang="pl-PL" altLang="en-US" dirty="0" smtClean="0"/>
          </a:p>
          <a:p>
            <a:pPr marL="857250" lvl="1" indent="-457200" eaLnBrk="1" hangingPunct="1"/>
            <a:endParaRPr lang="sr-Latn-RS" altLang="en-US" dirty="0" smtClean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t="2163" r="1594" b="2390"/>
          <a:stretch/>
        </p:blipFill>
        <p:spPr bwMode="auto">
          <a:xfrm>
            <a:off x="1835696" y="3344586"/>
            <a:ext cx="5968721" cy="343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IP adrese su strukturirane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hijerarhijski</a:t>
            </a:r>
            <a:r>
              <a:rPr lang="sr-Latn-RS" altLang="en-US" dirty="0"/>
              <a:t>: adresa se deli na bitove </a:t>
            </a:r>
            <a:r>
              <a:rPr lang="sr-Latn-RS" altLang="en-US" dirty="0" smtClean="0"/>
              <a:t>koji adresiraju 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(</a:t>
            </a:r>
            <a:r>
              <a:rPr lang="sr-Latn-RS" altLang="en-US" dirty="0" smtClean="0"/>
              <a:t>vode</a:t>
            </a:r>
            <a:r>
              <a:rPr lang="sr-Latn-RS" altLang="en-US" dirty="0"/>
              <a:t>ć</a:t>
            </a:r>
            <a:r>
              <a:rPr lang="sr-Latn-RS" altLang="en-US" dirty="0" smtClean="0"/>
              <a:t>i</a:t>
            </a:r>
            <a:r>
              <a:rPr lang="sr-Latn-RS" altLang="en-US" dirty="0"/>
              <a:t>) i bitove koji adresiraju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 u okviru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Paket se dostavlja:</a:t>
            </a:r>
          </a:p>
          <a:p>
            <a:pPr marL="1257300" lvl="2" indent="-457200" eaLnBrk="1" hangingPunct="1"/>
            <a:r>
              <a:rPr lang="sr-Latn-RS" altLang="en-US" dirty="0" smtClean="0"/>
              <a:t>korišćenjem </a:t>
            </a:r>
            <a:r>
              <a:rPr lang="sr-Latn-RS" altLang="en-US" dirty="0"/>
              <a:t>lokalnog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saobra</a:t>
            </a:r>
            <a:r>
              <a:rPr lang="sr-Latn-RS" altLang="en-US" dirty="0"/>
              <a:t>ć</a:t>
            </a:r>
            <a:r>
              <a:rPr lang="sr-Latn-RS" altLang="en-US" dirty="0" smtClean="0"/>
              <a:t>aja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se van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"u </a:t>
            </a:r>
            <a:r>
              <a:rPr lang="sr-Latn-RS" altLang="en-US" dirty="0" smtClean="0"/>
              <a:t>svet“ - </a:t>
            </a:r>
            <a:r>
              <a:rPr lang="sr-Latn-RS" altLang="en-US" dirty="0"/>
              <a:t>preko </a:t>
            </a:r>
            <a:r>
              <a:rPr lang="sr-Latn-RS" altLang="en-US" dirty="0" smtClean="0"/>
              <a:t>određ</a:t>
            </a:r>
            <a:r>
              <a:rPr lang="sr-Latn-RS" altLang="en-US" dirty="0"/>
              <a:t>enog rutera koji se </a:t>
            </a:r>
            <a:r>
              <a:rPr lang="sr-Latn-RS" altLang="en-US" dirty="0" smtClean="0"/>
              <a:t>naziva </a:t>
            </a:r>
            <a:r>
              <a:rPr lang="sr-Latn-RS" altLang="en-US" dirty="0" smtClean="0">
                <a:solidFill>
                  <a:schemeClr val="accent1">
                    <a:lumMod val="50000"/>
                  </a:schemeClr>
                </a:solidFill>
              </a:rPr>
              <a:t>izlazna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kapija </a:t>
            </a:r>
            <a:r>
              <a:rPr lang="sr-Latn-RS" altLang="en-US" dirty="0" smtClean="0"/>
              <a:t>(</a:t>
            </a:r>
            <a:r>
              <a:rPr lang="sr-Latn-RS" altLang="en-US" dirty="0" err="1"/>
              <a:t>gateway</a:t>
            </a:r>
            <a:r>
              <a:rPr lang="sr-Latn-RS" altLang="en-US" dirty="0"/>
              <a:t>)</a:t>
            </a:r>
          </a:p>
          <a:p>
            <a:pPr marL="857250" lvl="1" indent="-457200" eaLnBrk="1" hangingPunct="1"/>
            <a:r>
              <a:rPr lang="sr-Latn-RS" altLang="en-US" dirty="0"/>
              <a:t>Svi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aji iz iste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dele </a:t>
            </a:r>
            <a:r>
              <a:rPr lang="sr-Latn-RS" altLang="en-US" dirty="0" smtClean="0"/>
              <a:t>zajedni</a:t>
            </a:r>
            <a:r>
              <a:rPr lang="sr-Latn-RS" altLang="en-US" dirty="0"/>
              <a:t>č</a:t>
            </a:r>
            <a:r>
              <a:rPr lang="sr-Latn-RS" altLang="en-US" dirty="0" smtClean="0"/>
              <a:t>ki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etak </a:t>
            </a:r>
            <a:r>
              <a:rPr lang="sr-Latn-RS" altLang="en-US" dirty="0"/>
              <a:t>IP adrese</a:t>
            </a:r>
          </a:p>
          <a:p>
            <a:pPr marL="1257300" lvl="2" indent="-457200" eaLnBrk="1" hangingPunct="1"/>
            <a:r>
              <a:rPr lang="sr-Latn-RS" altLang="en-US" dirty="0"/>
              <a:t>Primer: od </a:t>
            </a:r>
            <a:r>
              <a:rPr lang="sr-Latn-RS" altLang="en-US" dirty="0" smtClean="0"/>
              <a:t>147.91.67.0 </a:t>
            </a:r>
            <a:r>
              <a:rPr lang="sr-Latn-RS" altLang="en-US" dirty="0"/>
              <a:t>do 147.91.67</a:t>
            </a:r>
            <a:r>
              <a:rPr lang="sr-Latn-RS" altLang="en-US" dirty="0" smtClean="0"/>
              <a:t>.255 - </a:t>
            </a:r>
            <a:r>
              <a:rPr lang="sr-Latn-RS" altLang="en-US" dirty="0"/>
              <a:t>ista prva 24 bita</a:t>
            </a:r>
            <a:r>
              <a:rPr lang="sr-Latn-RS" altLang="en-US" dirty="0" smtClean="0"/>
              <a:t>, razlikuju </a:t>
            </a:r>
            <a:r>
              <a:rPr lang="sr-Latn-RS" altLang="en-US" dirty="0"/>
              <a:t>se poslednjih </a:t>
            </a:r>
            <a:r>
              <a:rPr lang="sr-Latn-RS" altLang="en-US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551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Ranije su IP </a:t>
            </a:r>
            <a:r>
              <a:rPr lang="sr-Latn-RS" altLang="en-US" dirty="0"/>
              <a:t>adrese </a:t>
            </a:r>
            <a:r>
              <a:rPr lang="sr-Latn-RS" altLang="en-US" dirty="0" smtClean="0"/>
              <a:t>bile </a:t>
            </a:r>
            <a:r>
              <a:rPr lang="sr-Latn-RS" altLang="en-US" dirty="0"/>
              <a:t>deljene na klase (A, B, C, D, E) i svaka klasa je definisala broj </a:t>
            </a:r>
            <a:r>
              <a:rPr lang="sr-Latn-RS" altLang="en-US" dirty="0" smtClean="0"/>
              <a:t>bita za </a:t>
            </a:r>
            <a:r>
              <a:rPr lang="sr-Latn-RS" altLang="en-US" dirty="0"/>
              <a:t>prvi i broj bita za drugi deo deo IP </a:t>
            </a:r>
            <a:r>
              <a:rPr lang="sr-Latn-RS" altLang="en-US" dirty="0" smtClean="0"/>
              <a:t>adrese. </a:t>
            </a:r>
          </a:p>
          <a:p>
            <a:pPr marL="1257300" lvl="2" indent="-457200" eaLnBrk="1" hangingPunct="1"/>
            <a:r>
              <a:rPr lang="sr-Latn-RS" altLang="en-US" dirty="0" smtClean="0"/>
              <a:t>Adrese klase A (</a:t>
            </a:r>
            <a:r>
              <a:rPr lang="pl-PL" altLang="en-US" dirty="0" err="1" smtClean="0"/>
              <a:t>prvi</a:t>
            </a:r>
            <a:r>
              <a:rPr lang="pl-PL" altLang="en-US" dirty="0" smtClean="0"/>
              <a:t> </a:t>
            </a:r>
            <a:r>
              <a:rPr lang="pl-PL" altLang="en-US" dirty="0"/>
              <a:t>bit u zapisu je 0 </a:t>
            </a:r>
            <a:r>
              <a:rPr lang="pl-PL" altLang="en-US" dirty="0" smtClean="0"/>
              <a:t>- </a:t>
            </a:r>
            <a:r>
              <a:rPr lang="pl-PL" altLang="en-US" dirty="0" err="1" smtClean="0"/>
              <a:t>izmeđ</a:t>
            </a:r>
            <a:r>
              <a:rPr lang="pl-PL" altLang="en-US" dirty="0" err="1"/>
              <a:t>u</a:t>
            </a:r>
            <a:r>
              <a:rPr lang="pl-PL" altLang="en-US" dirty="0"/>
              <a:t> 0.0.0.0 </a:t>
            </a:r>
            <a:r>
              <a:rPr lang="pl-PL" altLang="en-US" dirty="0" smtClean="0"/>
              <a:t>i 27.255.255.255) </a:t>
            </a:r>
            <a:r>
              <a:rPr lang="sr-Latn-RS" altLang="en-US" dirty="0" smtClean="0"/>
              <a:t>su bile dodeljivane jako velikim mrežama (8+24 bita - 128 mreža sa mogućih preko 16.7 miliona korisnika) </a:t>
            </a:r>
          </a:p>
          <a:p>
            <a:pPr marL="1257300" lvl="2" indent="-457200" eaLnBrk="1" hangingPunct="1"/>
            <a:r>
              <a:rPr lang="sr-Latn-RS" altLang="en-US" dirty="0" smtClean="0"/>
              <a:t>Adrese </a:t>
            </a:r>
            <a:r>
              <a:rPr lang="sr-Latn-RS" altLang="en-US" dirty="0"/>
              <a:t>klase B </a:t>
            </a:r>
            <a:r>
              <a:rPr lang="sr-Latn-RS" altLang="en-US" dirty="0" smtClean="0"/>
              <a:t>(počinje </a:t>
            </a:r>
            <a:r>
              <a:rPr lang="sr-Latn-RS" altLang="en-US" dirty="0"/>
              <a:t>sa 10 </a:t>
            </a:r>
            <a:r>
              <a:rPr lang="sr-Latn-RS" altLang="en-US" dirty="0" smtClean="0"/>
              <a:t>- između </a:t>
            </a:r>
            <a:r>
              <a:rPr lang="sr-Latn-RS" altLang="en-US" dirty="0"/>
              <a:t>128.0.0.0 </a:t>
            </a:r>
            <a:r>
              <a:rPr lang="sr-Latn-RS" altLang="en-US" dirty="0" smtClean="0"/>
              <a:t>i 191.255.255.255) </a:t>
            </a:r>
            <a:r>
              <a:rPr lang="sr-Latn-RS" altLang="en-US" dirty="0"/>
              <a:t>su bile </a:t>
            </a:r>
            <a:r>
              <a:rPr lang="sr-Latn-RS" altLang="en-US" dirty="0" smtClean="0"/>
              <a:t>dodeljivane </a:t>
            </a:r>
            <a:r>
              <a:rPr lang="sr-Latn-RS" altLang="en-US" dirty="0"/>
              <a:t>srednjim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ama </a:t>
            </a:r>
            <a:r>
              <a:rPr lang="sr-Latn-RS" altLang="en-US" dirty="0"/>
              <a:t>(16+16 </a:t>
            </a:r>
            <a:r>
              <a:rPr lang="sr-Latn-RS" altLang="en-US" dirty="0" smtClean="0"/>
              <a:t>bita - preko 16 </a:t>
            </a:r>
            <a:r>
              <a:rPr lang="sr-Latn-RS" altLang="en-US" dirty="0"/>
              <a:t>hiljada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</a:t>
            </a:r>
            <a:r>
              <a:rPr lang="sr-Latn-RS" altLang="en-US" dirty="0"/>
              <a:t>sa </a:t>
            </a:r>
            <a:r>
              <a:rPr lang="sr-Latn-RS" altLang="en-US" dirty="0" smtClean="0"/>
              <a:t>mogućih </a:t>
            </a:r>
            <a:r>
              <a:rPr lang="sr-Latn-RS" altLang="en-US" dirty="0"/>
              <a:t>65536 korisnika</a:t>
            </a:r>
            <a:r>
              <a:rPr lang="sr-Latn-RS" altLang="en-US" dirty="0" smtClean="0"/>
              <a:t>) </a:t>
            </a:r>
          </a:p>
          <a:p>
            <a:pPr marL="1257300" lvl="2" indent="-457200" eaLnBrk="1" hangingPunct="1"/>
            <a:r>
              <a:rPr lang="sr-Latn-RS" altLang="en-US" dirty="0" smtClean="0"/>
              <a:t>Adrese </a:t>
            </a:r>
            <a:r>
              <a:rPr lang="sr-Latn-RS" altLang="en-US" dirty="0"/>
              <a:t>klase C (</a:t>
            </a:r>
            <a:r>
              <a:rPr lang="sr-Latn-RS" altLang="en-US" dirty="0" err="1" smtClean="0"/>
              <a:t>poćinje</a:t>
            </a:r>
            <a:r>
              <a:rPr lang="sr-Latn-RS" altLang="en-US" dirty="0" smtClean="0"/>
              <a:t> </a:t>
            </a:r>
            <a:r>
              <a:rPr lang="sr-Latn-RS" altLang="en-US" dirty="0"/>
              <a:t>sa 110 </a:t>
            </a:r>
            <a:r>
              <a:rPr lang="sr-Latn-RS" altLang="en-US" dirty="0" smtClean="0"/>
              <a:t>- izmeđ</a:t>
            </a:r>
            <a:r>
              <a:rPr lang="sr-Latn-RS" altLang="en-US" dirty="0"/>
              <a:t>u 192.0.0.0 </a:t>
            </a:r>
            <a:r>
              <a:rPr lang="sr-Latn-RS" altLang="en-US" dirty="0" smtClean="0"/>
              <a:t>i 223.255.255.255) su </a:t>
            </a:r>
            <a:r>
              <a:rPr lang="sr-Latn-RS" altLang="en-US" dirty="0"/>
              <a:t>bile </a:t>
            </a:r>
            <a:r>
              <a:rPr lang="sr-Latn-RS" altLang="en-US" dirty="0" smtClean="0"/>
              <a:t>dodeljivane malim mrežama </a:t>
            </a:r>
            <a:r>
              <a:rPr lang="sr-Latn-RS" altLang="en-US" dirty="0"/>
              <a:t>(24+8 bita </a:t>
            </a:r>
            <a:r>
              <a:rPr lang="sr-Latn-RS" altLang="en-US" dirty="0" smtClean="0"/>
              <a:t>- </a:t>
            </a:r>
            <a:r>
              <a:rPr lang="sr-Latn-RS" altLang="en-US" dirty="0"/>
              <a:t>preko dva miliona </a:t>
            </a:r>
            <a:r>
              <a:rPr lang="sr-Latn-RS" altLang="en-US" dirty="0" smtClean="0"/>
              <a:t>mreža </a:t>
            </a:r>
            <a:r>
              <a:rPr lang="sr-Latn-RS" altLang="en-US" dirty="0"/>
              <a:t>sa </a:t>
            </a:r>
            <a:r>
              <a:rPr lang="sr-Latn-RS" altLang="en-US" dirty="0" smtClean="0"/>
              <a:t>mogućih </a:t>
            </a:r>
            <a:r>
              <a:rPr lang="sr-Latn-RS" altLang="en-US" dirty="0"/>
              <a:t>256 korisnika).</a:t>
            </a:r>
          </a:p>
          <a:p>
            <a:pPr marL="857250" lvl="1" indent="-457200" eaLnBrk="1" hangingPunct="1"/>
            <a:r>
              <a:rPr lang="sr-Latn-RS" altLang="en-US" dirty="0"/>
              <a:t>Vremenom se pokazalo da ovakva organizacija nije skalabilna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 smtClean="0"/>
              <a:t>Obično </a:t>
            </a:r>
            <a:r>
              <a:rPr lang="sr-Latn-RS" altLang="en-US" dirty="0"/>
              <a:t>su </a:t>
            </a:r>
            <a:r>
              <a:rPr lang="sr-Latn-RS" altLang="en-US" dirty="0" smtClean="0"/>
              <a:t>mreže kompanija </a:t>
            </a:r>
            <a:r>
              <a:rPr lang="sr-Latn-RS" altLang="en-US" dirty="0"/>
              <a:t>imale potrebu za </a:t>
            </a:r>
            <a:r>
              <a:rPr lang="sr-Latn-RS" altLang="en-US" dirty="0" smtClean="0"/>
              <a:t>više </a:t>
            </a:r>
            <a:r>
              <a:rPr lang="sr-Latn-RS" altLang="en-US" dirty="0"/>
              <a:t>od 256 uredaja, tako su uzimale adrese </a:t>
            </a:r>
            <a:r>
              <a:rPr lang="sr-Latn-RS" altLang="en-US" dirty="0" smtClean="0"/>
              <a:t>klase B</a:t>
            </a:r>
            <a:r>
              <a:rPr lang="sr-Latn-RS" altLang="en-US" dirty="0"/>
              <a:t>, </a:t>
            </a:r>
            <a:r>
              <a:rPr lang="sr-Latn-RS" altLang="en-US" dirty="0" smtClean="0"/>
              <a:t>pa </a:t>
            </a:r>
            <a:r>
              <a:rPr lang="sr-Latn-RS" altLang="en-US" dirty="0"/>
              <a:t>je veliki broj adresa ostajao </a:t>
            </a:r>
            <a:r>
              <a:rPr lang="sr-Latn-RS" altLang="en-US" dirty="0" smtClean="0"/>
              <a:t>nedodeljen</a:t>
            </a:r>
          </a:p>
        </p:txBody>
      </p:sp>
    </p:spTree>
    <p:extLst>
      <p:ext uri="{BB962C8B-B14F-4D97-AF65-F5344CB8AC3E}">
        <p14:creationId xmlns:p14="http://schemas.microsoft.com/office/powerpoint/2010/main" val="13853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Hijerarhijska struktura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Dva načina </a:t>
            </a:r>
            <a:r>
              <a:rPr lang="sr-Latn-RS" altLang="en-US" dirty="0" smtClean="0"/>
              <a:t>zapisa </a:t>
            </a:r>
            <a:r>
              <a:rPr lang="sr-Latn-RS" altLang="en-US" dirty="0" err="1" smtClean="0"/>
              <a:t>skalabilnog</a:t>
            </a:r>
            <a:r>
              <a:rPr lang="sr-Latn-RS" altLang="en-US" dirty="0" smtClean="0"/>
              <a:t> zapisa IP adresa: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CIDR </a:t>
            </a:r>
            <a:r>
              <a:rPr lang="sr-Latn-RS" altLang="en-US" dirty="0" err="1"/>
              <a:t>notacija</a:t>
            </a:r>
            <a:r>
              <a:rPr lang="sr-Latn-RS" altLang="en-US" dirty="0"/>
              <a:t> - adresa 147.91.67.138/24</a:t>
            </a:r>
          </a:p>
          <a:p>
            <a:pPr marL="1257300" lvl="2" indent="-457200" eaLnBrk="1" hangingPunct="1"/>
            <a:r>
              <a:rPr lang="sr-Latn-RS" altLang="en-US" dirty="0"/>
              <a:t>Maska </a:t>
            </a:r>
            <a:r>
              <a:rPr lang="sr-Latn-RS" altLang="en-US" dirty="0" err="1"/>
              <a:t>podmreže</a:t>
            </a:r>
            <a:r>
              <a:rPr lang="sr-Latn-RS" altLang="en-US" dirty="0"/>
              <a:t> (</a:t>
            </a:r>
            <a:r>
              <a:rPr lang="sr-Latn-RS" altLang="en-US" dirty="0" err="1"/>
              <a:t>subnet</a:t>
            </a:r>
            <a:r>
              <a:rPr lang="sr-Latn-RS" altLang="en-US" dirty="0"/>
              <a:t> </a:t>
            </a:r>
            <a:r>
              <a:rPr lang="sr-Latn-RS" altLang="en-US" dirty="0" err="1"/>
              <a:t>mask</a:t>
            </a:r>
            <a:r>
              <a:rPr lang="sr-Latn-RS" altLang="en-US" dirty="0"/>
              <a:t>) - uz adresu 147.91.67.138  navodi se maska </a:t>
            </a:r>
            <a:r>
              <a:rPr lang="sr-Latn-RS" altLang="en-US" dirty="0" err="1"/>
              <a:t>podmreže</a:t>
            </a:r>
            <a:r>
              <a:rPr lang="sr-Latn-RS" altLang="en-US" dirty="0"/>
              <a:t> 255.255.255.0 (24 jedinice i 8 nula)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3351" y="6456945"/>
            <a:ext cx="8712522" cy="29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¡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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indent="0" algn="ctr" eaLnBrk="1" hangingPunct="1">
              <a:buFont typeface="Wingdings" pitchFamily="2" charset="2"/>
              <a:buNone/>
            </a:pPr>
            <a:r>
              <a:rPr lang="sr-Latn-RS" altLang="en-US" sz="1200" kern="0" dirty="0" smtClean="0"/>
              <a:t>IP adresa studentskog servera Matematičkog fakulteta</a:t>
            </a:r>
          </a:p>
        </p:txBody>
      </p:sp>
      <p:pic>
        <p:nvPicPr>
          <p:cNvPr id="5" name="Picture 2" descr="C:\Courses\Matf UVIT 2015-16\Predavanja\slika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16" b="10965"/>
          <a:stretch/>
        </p:blipFill>
        <p:spPr bwMode="auto">
          <a:xfrm>
            <a:off x="5097750" y="2821653"/>
            <a:ext cx="3146658" cy="349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Courses\Matf UVIT 2015-16\Predavanja\slika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0" b="8986"/>
          <a:stretch/>
        </p:blipFill>
        <p:spPr bwMode="auto">
          <a:xfrm>
            <a:off x="1067268" y="2821653"/>
            <a:ext cx="4030482" cy="349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uređaja u lokalnoj mreži</a:t>
            </a:r>
            <a:endParaRPr lang="en-US" altLang="en-US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" r="1575" b="3155"/>
          <a:stretch/>
        </p:blipFill>
        <p:spPr bwMode="auto">
          <a:xfrm>
            <a:off x="2123728" y="2974993"/>
            <a:ext cx="5509774" cy="377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U okviru svake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postoje dve adrese sa specijalnom namenom:</a:t>
            </a:r>
          </a:p>
          <a:p>
            <a:pPr marL="1257300" lvl="2" indent="-457200" eaLnBrk="1" hangingPunct="1"/>
            <a:r>
              <a:rPr lang="sr-Latn-RS" altLang="en-US" dirty="0"/>
              <a:t>prva adresa (250.150.100.0) smatra se adresom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poslednja adresa (250.150.100.255) </a:t>
            </a:r>
            <a:r>
              <a:rPr lang="sr-Latn-RS" altLang="en-US" dirty="0" smtClean="0"/>
              <a:t>- adresa </a:t>
            </a:r>
            <a:r>
              <a:rPr lang="sr-Latn-RS" altLang="en-US" dirty="0"/>
              <a:t>za javno </a:t>
            </a:r>
            <a:r>
              <a:rPr lang="sr-Latn-RS" altLang="en-US" dirty="0" smtClean="0"/>
              <a:t>emitovanje (</a:t>
            </a:r>
            <a:r>
              <a:rPr lang="sr-Latn-RS" altLang="en-US" dirty="0" err="1"/>
              <a:t>broadcast</a:t>
            </a:r>
            <a:r>
              <a:rPr lang="sr-Latn-RS" altLang="en-US" dirty="0"/>
              <a:t> </a:t>
            </a:r>
            <a:r>
              <a:rPr lang="sr-Latn-RS" altLang="en-US" dirty="0" err="1"/>
              <a:t>address</a:t>
            </a:r>
            <a:r>
              <a:rPr lang="sr-Latn-RS" altLang="en-US" dirty="0"/>
              <a:t>) </a:t>
            </a:r>
            <a:r>
              <a:rPr lang="sr-Latn-RS" altLang="en-US" dirty="0" smtClean="0"/>
              <a:t>- </a:t>
            </a:r>
            <a:r>
              <a:rPr lang="sr-Latn-RS" altLang="en-US" dirty="0"/>
              <a:t>svaka poruka poslata na tu adresu dostavlja </a:t>
            </a:r>
            <a:r>
              <a:rPr lang="sr-Latn-RS" altLang="en-US" dirty="0" smtClean="0"/>
              <a:t>se svim uređ</a:t>
            </a:r>
            <a:r>
              <a:rPr lang="sr-Latn-RS" altLang="en-US" dirty="0"/>
              <a:t>ajima 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040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ub-switch-bridge-and-router differ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66863"/>
            <a:ext cx="4553480" cy="309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uređaja u lokalnoj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mreži (2)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/>
              <a:t>Elementi mrežnog hardvera koji se koriste: </a:t>
            </a:r>
            <a:endParaRPr lang="sr-Latn-RS" alt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Ruter</a:t>
            </a:r>
            <a:r>
              <a:rPr lang="vi-VN" altLang="en-US" dirty="0" smtClean="0"/>
              <a:t> </a:t>
            </a:r>
            <a:r>
              <a:rPr lang="vi-VN" altLang="en-US" dirty="0"/>
              <a:t>(router) - kompleksniji uređaj namenjen povezivanju raznorodnih mreža i povezivanju mreža sa </a:t>
            </a:r>
            <a:r>
              <a:rPr lang="vi-VN" altLang="en-US" dirty="0" smtClean="0"/>
              <a:t>Internetom</a:t>
            </a:r>
            <a:endParaRPr lang="sr-Latn-RS" altLang="en-US" dirty="0" smtClean="0"/>
          </a:p>
          <a:p>
            <a:pPr lvl="2" eaLnBrk="1" hangingPunct="1"/>
            <a:r>
              <a:rPr lang="sr-Latn-RS" altLang="en-US" dirty="0" smtClean="0"/>
              <a:t>Obično ima javnu </a:t>
            </a:r>
            <a:r>
              <a:rPr lang="en-US" altLang="en-US" dirty="0" smtClean="0"/>
              <a:t>IP </a:t>
            </a:r>
            <a:r>
              <a:rPr lang="en-US" altLang="en-US" dirty="0" err="1" smtClean="0"/>
              <a:t>adres</a:t>
            </a:r>
            <a:r>
              <a:rPr lang="sr-Latn-RS" altLang="en-US" dirty="0" smtClean="0"/>
              <a:t>u koju deli cela mreža</a:t>
            </a:r>
          </a:p>
          <a:p>
            <a:pPr lvl="2" eaLnBrk="1" hangingPunct="1"/>
            <a:r>
              <a:rPr lang="sr-Latn-RS" altLang="en-US" dirty="0" smtClean="0"/>
              <a:t>Koristi IP adrese za prosleđivanje paketa, što dopušta mrežnu komunikaciju po različitim protokolima</a:t>
            </a:r>
          </a:p>
          <a:p>
            <a:pPr lvl="2" eaLnBrk="1" hangingPunct="1"/>
            <a:r>
              <a:rPr lang="sr-Latn-RS" altLang="en-US" dirty="0" smtClean="0"/>
              <a:t>Prosleđuje pakete na osnovu softvera, dok svič radi hardverski</a:t>
            </a:r>
          </a:p>
          <a:p>
            <a:pPr lvl="2" eaLnBrk="1" hangingPunct="1"/>
            <a:r>
              <a:rPr lang="sr-Latn-RS" altLang="en-US" dirty="0" smtClean="0"/>
              <a:t>Podržava različite WAN tehnologije</a:t>
            </a:r>
          </a:p>
          <a:p>
            <a:pPr lvl="2" eaLnBrk="1" hangingPunct="1"/>
            <a:r>
              <a:rPr lang="sr-Latn-RS" altLang="en-US" dirty="0" smtClean="0"/>
              <a:t>Radi na </a:t>
            </a:r>
            <a:r>
              <a:rPr lang="sr-Latn-RS" altLang="en-US" dirty="0" err="1" smtClean="0"/>
              <a:t>međumrežnom</a:t>
            </a:r>
            <a:r>
              <a:rPr lang="sr-Latn-RS" altLang="en-US" dirty="0" smtClean="0"/>
              <a:t> sloju 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3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en-US" altLang="en-US" sz="5400" dirty="0" err="1" smtClean="0">
                <a:solidFill>
                  <a:schemeClr val="hlink"/>
                </a:solidFill>
              </a:rPr>
              <a:t>Mre</a:t>
            </a:r>
            <a:r>
              <a:rPr lang="sr-Latn-RS" altLang="en-US" sz="5400" dirty="0" err="1" smtClean="0">
                <a:solidFill>
                  <a:schemeClr val="hlink"/>
                </a:solidFill>
              </a:rPr>
              <a:t>ža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, slojevi</a:t>
            </a:r>
            <a:r>
              <a:rPr lang="sr-Latn-RS" altLang="en-US" sz="5400" smtClean="0">
                <a:solidFill>
                  <a:schemeClr val="hlink"/>
                </a:solidFill>
              </a:rPr>
              <a:t>, protokoli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11269" name="Picture 6" descr="sl_f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568951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/>
              <a:t>Elementi mrežnog hardvera koji se koriste: </a:t>
            </a:r>
            <a:endParaRPr lang="sr-Latn-RS" altLang="en-US" dirty="0" smtClean="0">
              <a:solidFill>
                <a:schemeClr val="accent1">
                  <a:lumMod val="25000"/>
                </a:schemeClr>
              </a:solidFill>
            </a:endParaRPr>
          </a:p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Svič</a:t>
            </a:r>
            <a:r>
              <a:rPr lang="vi-VN" altLang="en-US" dirty="0" smtClean="0"/>
              <a:t> </a:t>
            </a:r>
            <a:r>
              <a:rPr lang="vi-VN" altLang="en-US" dirty="0"/>
              <a:t>(switch) - povezuje </a:t>
            </a:r>
            <a:r>
              <a:rPr lang="sr-Latn-RS" altLang="en-US" dirty="0" smtClean="0"/>
              <a:t>dve ili </a:t>
            </a:r>
            <a:r>
              <a:rPr lang="vi-VN" altLang="en-US" dirty="0" smtClean="0"/>
              <a:t>više nezavisn</a:t>
            </a:r>
            <a:r>
              <a:rPr lang="sr-Latn-RS" altLang="en-US" dirty="0" smtClean="0"/>
              <a:t>ih</a:t>
            </a:r>
            <a:r>
              <a:rPr lang="vi-VN" altLang="en-US" dirty="0" smtClean="0"/>
              <a:t> mrež</a:t>
            </a:r>
            <a:r>
              <a:rPr lang="sr-Latn-RS" altLang="en-US" dirty="0" smtClean="0"/>
              <a:t>a</a:t>
            </a:r>
          </a:p>
          <a:p>
            <a:pPr lvl="2" eaLnBrk="1" hangingPunct="1"/>
            <a:r>
              <a:rPr lang="sr-Latn-RS" altLang="en-US" dirty="0" smtClean="0"/>
              <a:t>Postavljanjem </a:t>
            </a:r>
            <a:r>
              <a:rPr lang="sr-Latn-RS" altLang="en-US" dirty="0" err="1"/>
              <a:t>sviča</a:t>
            </a:r>
            <a:r>
              <a:rPr lang="sr-Latn-RS" altLang="en-US" dirty="0"/>
              <a:t> </a:t>
            </a:r>
            <a:r>
              <a:rPr lang="sr-Latn-RS" altLang="en-US" dirty="0" smtClean="0"/>
              <a:t>između </a:t>
            </a:r>
            <a:r>
              <a:rPr lang="sr-Latn-RS" altLang="en-US" dirty="0"/>
              <a:t>povezanih </a:t>
            </a:r>
            <a:r>
              <a:rPr lang="sr-Latn-RS" altLang="en-US" dirty="0" smtClean="0"/>
              <a:t>uređaja poruka </a:t>
            </a:r>
            <a:r>
              <a:rPr lang="sr-Latn-RS" altLang="en-US" dirty="0"/>
              <a:t>se </a:t>
            </a:r>
            <a:r>
              <a:rPr lang="sr-Latn-RS" altLang="en-US" dirty="0" err="1"/>
              <a:t>prosleđuje</a:t>
            </a:r>
            <a:r>
              <a:rPr lang="sr-Latn-RS" altLang="en-US" dirty="0"/>
              <a:t> samo </a:t>
            </a:r>
            <a:r>
              <a:rPr lang="sr-Latn-RS" altLang="en-US" dirty="0" err="1"/>
              <a:t>ure</a:t>
            </a:r>
            <a:r>
              <a:rPr lang="sr-Latn-RS" altLang="en-US" dirty="0" err="1" smtClean="0"/>
              <a:t>đaju</a:t>
            </a:r>
            <a:r>
              <a:rPr lang="sr-Latn-RS" altLang="en-US" dirty="0" smtClean="0"/>
              <a:t> </a:t>
            </a:r>
            <a:r>
              <a:rPr lang="sr-Latn-RS" altLang="en-US" dirty="0"/>
              <a:t>kome je namenjena (efikasnija komunikacija)</a:t>
            </a:r>
          </a:p>
          <a:p>
            <a:pPr lvl="2" eaLnBrk="1" hangingPunct="1"/>
            <a:r>
              <a:rPr lang="sr-Latn-RS" altLang="en-US" dirty="0" err="1"/>
              <a:t>Svič</a:t>
            </a:r>
            <a:r>
              <a:rPr lang="sr-Latn-RS" altLang="en-US" dirty="0"/>
              <a:t> čuva tabelu koja preslikava MAC adrese priključenih </a:t>
            </a:r>
            <a:r>
              <a:rPr lang="sr-Latn-RS" altLang="en-US" dirty="0" err="1"/>
              <a:t>uređaja</a:t>
            </a:r>
            <a:r>
              <a:rPr lang="sr-Latn-RS" altLang="en-US" dirty="0"/>
              <a:t> na redne brojeve priključaka</a:t>
            </a:r>
          </a:p>
          <a:p>
            <a:pPr lvl="2" eaLnBrk="1" hangingPunct="1"/>
            <a:r>
              <a:rPr lang="sr-Latn-RS" altLang="en-US" dirty="0"/>
              <a:t>Tabela se gradi i održava </a:t>
            </a:r>
            <a:r>
              <a:rPr lang="sr-Latn-RS" altLang="en-US" dirty="0" smtClean="0"/>
              <a:t>automatski tokom </a:t>
            </a:r>
            <a:r>
              <a:rPr lang="sr-Latn-RS" altLang="en-US" dirty="0"/>
              <a:t>komunikacije</a:t>
            </a:r>
          </a:p>
          <a:p>
            <a:pPr lvl="2" eaLnBrk="1" hangingPunct="1"/>
            <a:r>
              <a:rPr lang="sr-Latn-RS" altLang="en-US" dirty="0" smtClean="0"/>
              <a:t>Podržava veći broj ulaznih i izlaznih portova</a:t>
            </a:r>
          </a:p>
          <a:p>
            <a:pPr lvl="2" eaLnBrk="1" hangingPunct="1"/>
            <a:r>
              <a:rPr lang="sr-Latn-RS" altLang="en-US" dirty="0" smtClean="0"/>
              <a:t>Vrši </a:t>
            </a:r>
            <a:r>
              <a:rPr lang="sr-Latn-RS" altLang="en-US" dirty="0" smtClean="0"/>
              <a:t>kontrolu greške pre prosleđivanja paketa</a:t>
            </a:r>
          </a:p>
          <a:p>
            <a:pPr lvl="2" eaLnBrk="1" hangingPunct="1"/>
            <a:r>
              <a:rPr lang="sr-Latn-RS" dirty="0" smtClean="0"/>
              <a:t>U zavisnosti od tipa, realizuju prosleđivanje na nivou </a:t>
            </a:r>
            <a:r>
              <a:rPr lang="sr-Latn-RS" dirty="0" smtClean="0"/>
              <a:t>„host-prema-mreži“ </a:t>
            </a:r>
            <a:r>
              <a:rPr lang="en-US" dirty="0" smtClean="0"/>
              <a:t>(</a:t>
            </a:r>
            <a:r>
              <a:rPr lang="sr-Latn-RS" dirty="0" smtClean="0"/>
              <a:t>zasnovano na</a:t>
            </a:r>
            <a:r>
              <a:rPr lang="en-US" dirty="0" smtClean="0"/>
              <a:t> </a:t>
            </a:r>
            <a:r>
              <a:rPr lang="en-US" dirty="0"/>
              <a:t>MAC </a:t>
            </a:r>
            <a:r>
              <a:rPr lang="sr-Latn-RS" dirty="0" smtClean="0"/>
              <a:t>adresama</a:t>
            </a:r>
            <a:r>
              <a:rPr lang="en-US" dirty="0" smtClean="0"/>
              <a:t>) </a:t>
            </a:r>
            <a:r>
              <a:rPr lang="sr-Latn-RS" dirty="0" smtClean="0"/>
              <a:t>i na </a:t>
            </a:r>
            <a:r>
              <a:rPr lang="sr-Latn-RS" dirty="0" err="1" smtClean="0"/>
              <a:t>međumrežnom</a:t>
            </a:r>
            <a:r>
              <a:rPr lang="sr-Latn-RS" dirty="0" smtClean="0"/>
              <a:t> nivou </a:t>
            </a:r>
            <a:r>
              <a:rPr lang="en-US" dirty="0" smtClean="0"/>
              <a:t>(</a:t>
            </a:r>
            <a:r>
              <a:rPr lang="sr-Latn-RS" dirty="0" smtClean="0"/>
              <a:t>zasnovano na</a:t>
            </a:r>
            <a:r>
              <a:rPr lang="en-US" dirty="0" smtClean="0"/>
              <a:t> </a:t>
            </a:r>
            <a:r>
              <a:rPr lang="en-US" dirty="0"/>
              <a:t>IP </a:t>
            </a:r>
            <a:r>
              <a:rPr lang="en-US" dirty="0" err="1" smtClean="0"/>
              <a:t>adres</a:t>
            </a:r>
            <a:r>
              <a:rPr lang="sr-Latn-RS" dirty="0" smtClean="0"/>
              <a:t>ama</a:t>
            </a:r>
            <a:r>
              <a:rPr lang="en-US" dirty="0" smtClean="0"/>
              <a:t>)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P</a:t>
            </a:r>
            <a:r>
              <a:rPr lang="vi-VN" altLang="en-US" dirty="0"/>
              <a:t>akete prosleđuje samo mreži u kojoj se nalazi primalac</a:t>
            </a:r>
            <a:r>
              <a:rPr lang="sr-Latn-RS" altLang="en-US" dirty="0"/>
              <a:t> </a:t>
            </a:r>
          </a:p>
          <a:p>
            <a:pPr lvl="2" eaLnBrk="1" hangingPunct="1"/>
            <a:r>
              <a:rPr lang="sr-Latn-RS" altLang="en-US" dirty="0" smtClean="0"/>
              <a:t>Kod velikih mreža se svičevi  koriste umesto </a:t>
            </a:r>
            <a:r>
              <a:rPr lang="sr-Latn-RS" altLang="en-US" dirty="0" err="1" smtClean="0"/>
              <a:t>habova</a:t>
            </a:r>
            <a:r>
              <a:rPr lang="sr-Latn-RS" altLang="en-US" dirty="0" smtClean="0"/>
              <a:t> za </a:t>
            </a:r>
            <a:br>
              <a:rPr lang="sr-Latn-RS" altLang="en-US" dirty="0" smtClean="0"/>
            </a:br>
            <a:r>
              <a:rPr lang="sr-Latn-RS" altLang="en-US" dirty="0" smtClean="0"/>
              <a:t>povezivanje računara u </a:t>
            </a:r>
            <a:r>
              <a:rPr lang="sr-Latn-RS" altLang="en-US" dirty="0" err="1" smtClean="0"/>
              <a:t>podmrežama</a:t>
            </a:r>
            <a:endParaRPr lang="vi-VN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uređaja u lokalnoj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mreži (3)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</a:t>
            </a:r>
            <a:r>
              <a:rPr lang="pl-PL" altLang="en-US" sz="3200" dirty="0" smtClean="0">
                <a:solidFill>
                  <a:schemeClr val="hlink"/>
                </a:solidFill>
              </a:rPr>
              <a:t>đaja </a:t>
            </a:r>
            <a:r>
              <a:rPr lang="pl-PL" altLang="en-US" sz="3200" dirty="0">
                <a:solidFill>
                  <a:schemeClr val="hlink"/>
                </a:solidFill>
              </a:rPr>
              <a:t>u lokalnoj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mreži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19706" y="1480683"/>
            <a:ext cx="8712522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/>
              <a:t>Elementi mrežnog hardvera koji se koriste: </a:t>
            </a:r>
          </a:p>
          <a:p>
            <a:pPr lvl="1" eaLnBrk="1" hangingPunct="1"/>
            <a:r>
              <a:rPr lang="vi-VN" altLang="en-US" dirty="0">
                <a:solidFill>
                  <a:schemeClr val="accent1">
                    <a:lumMod val="25000"/>
                  </a:schemeClr>
                </a:solidFill>
              </a:rPr>
              <a:t>Hab</a:t>
            </a:r>
            <a:r>
              <a:rPr lang="vi-VN" altLang="en-US" dirty="0"/>
              <a:t> (hub) - dobijene poruke prosleđuje svim priključenim uređajima  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Postavljanje haba </a:t>
            </a:r>
            <a:r>
              <a:rPr lang="sr-Latn-RS" altLang="en-US" dirty="0" smtClean="0"/>
              <a:t>između </a:t>
            </a:r>
            <a:r>
              <a:rPr lang="sr-Latn-RS" altLang="en-US" dirty="0"/>
              <a:t>povezanih </a:t>
            </a:r>
            <a:r>
              <a:rPr lang="sr-Latn-RS" altLang="en-US" dirty="0" smtClean="0"/>
              <a:t>uređaja </a:t>
            </a:r>
            <a:r>
              <a:rPr lang="sr-Latn-RS" altLang="en-US" dirty="0"/>
              <a:t>- primljeni paketi se </a:t>
            </a:r>
            <a:r>
              <a:rPr lang="sr-Latn-RS" altLang="en-US" dirty="0" smtClean="0"/>
              <a:t>prosleđuju </a:t>
            </a:r>
            <a:r>
              <a:rPr lang="sr-Latn-RS" altLang="en-US" dirty="0"/>
              <a:t>svim </a:t>
            </a:r>
            <a:r>
              <a:rPr lang="sr-Latn-RS" altLang="en-US" dirty="0" smtClean="0"/>
              <a:t>uređajima </a:t>
            </a:r>
            <a:r>
              <a:rPr lang="sr-Latn-RS" altLang="en-US" dirty="0"/>
              <a:t>povezanim na njega (jednostavno, ali je verovatnoća sudara velika)</a:t>
            </a:r>
          </a:p>
          <a:p>
            <a:pPr lvl="2" eaLnBrk="1" hangingPunct="1"/>
            <a:r>
              <a:rPr lang="sr-Latn-RS" altLang="en-US" dirty="0" smtClean="0"/>
              <a:t>Ne </a:t>
            </a:r>
            <a:r>
              <a:rPr lang="sr-Latn-RS" altLang="en-US" dirty="0"/>
              <a:t>može kontrolisati propuštanje paketa koje šalje povezanim uređajima</a:t>
            </a:r>
          </a:p>
          <a:p>
            <a:pPr lvl="2" eaLnBrk="1" hangingPunct="1"/>
            <a:r>
              <a:rPr lang="sr-Latn-RS" altLang="en-US" dirty="0"/>
              <a:t>Ne može odrediti najbolji put za slanje paketa </a:t>
            </a:r>
          </a:p>
          <a:p>
            <a:pPr lvl="2" eaLnBrk="1" hangingPunct="1"/>
            <a:r>
              <a:rPr lang="sr-Latn-RS" altLang="en-US" dirty="0"/>
              <a:t>Nisu efikasni</a:t>
            </a:r>
          </a:p>
          <a:p>
            <a:pPr lvl="2" eaLnBrk="1" hangingPunct="1"/>
            <a:r>
              <a:rPr lang="sr-Latn-RS" altLang="en-US" dirty="0"/>
              <a:t>Koriste se u malim mrežama, sa niskim nivoom komunikacije</a:t>
            </a:r>
          </a:p>
          <a:p>
            <a:pPr lvl="2" eaLnBrk="1" hangingPunct="1"/>
            <a:r>
              <a:rPr lang="sr-Latn-RS" altLang="en-US" dirty="0"/>
              <a:t>Radi na nivou sloja </a:t>
            </a:r>
            <a:r>
              <a:rPr lang="sr-Latn-RS" dirty="0"/>
              <a:t>„host-prema-mreži“</a:t>
            </a:r>
            <a:r>
              <a:rPr lang="sr-Latn-RS" altLang="en-US" dirty="0"/>
              <a:t>– nisko, najbliže fizičkom </a:t>
            </a:r>
            <a:r>
              <a:rPr lang="sr-Latn-RS" altLang="en-US" dirty="0" smtClean="0"/>
              <a:t>sloju</a:t>
            </a:r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t="46221" r="2834" b="2935"/>
          <a:stretch/>
        </p:blipFill>
        <p:spPr bwMode="auto">
          <a:xfrm>
            <a:off x="1043608" y="4941168"/>
            <a:ext cx="280419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367316" y="4941168"/>
            <a:ext cx="3596726" cy="1656184"/>
            <a:chOff x="5367316" y="4941168"/>
            <a:chExt cx="3596726" cy="1656184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6" r="2822" b="46021"/>
            <a:stretch/>
          </p:blipFill>
          <p:spPr bwMode="auto">
            <a:xfrm>
              <a:off x="5367316" y="4941168"/>
              <a:ext cx="3596726" cy="158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516216" y="6309320"/>
              <a:ext cx="93610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04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lvl="1" indent="0" eaLnBrk="1" hangingPunct="1">
              <a:buNone/>
            </a:pPr>
            <a:r>
              <a:rPr lang="sr-Latn-RS" altLang="en-US" dirty="0" smtClean="0"/>
              <a:t>Elementi mrežnog hardvera koji se koriste: </a:t>
            </a:r>
          </a:p>
          <a:p>
            <a:pPr lvl="1" eaLnBrk="1" hangingPunct="1"/>
            <a:r>
              <a:rPr lang="vi-VN" altLang="en-US" dirty="0" smtClean="0">
                <a:solidFill>
                  <a:schemeClr val="accent1">
                    <a:lumMod val="25000"/>
                  </a:schemeClr>
                </a:solidFill>
              </a:rPr>
              <a:t>Most</a:t>
            </a:r>
            <a:r>
              <a:rPr lang="vi-VN" altLang="en-US" dirty="0" smtClean="0"/>
              <a:t> </a:t>
            </a:r>
            <a:r>
              <a:rPr lang="vi-VN" altLang="en-US" dirty="0"/>
              <a:t>(bridge) - povezuje </a:t>
            </a:r>
            <a:r>
              <a:rPr lang="sr-Latn-RS" altLang="en-US" dirty="0" smtClean="0"/>
              <a:t>lokalnu mrežu sa drugom lokalnim mrežom koja koristi isti protokol</a:t>
            </a:r>
          </a:p>
          <a:p>
            <a:pPr lvl="2" eaLnBrk="1" hangingPunct="1"/>
            <a:r>
              <a:rPr lang="sr-Latn-RS" altLang="en-US" dirty="0" smtClean="0"/>
              <a:t>Ima jedinstveni ulazni i jedinstveni izlazni port</a:t>
            </a:r>
          </a:p>
          <a:p>
            <a:pPr lvl="2" eaLnBrk="1" hangingPunct="1"/>
            <a:r>
              <a:rPr lang="sr-Latn-RS" altLang="en-US" dirty="0" smtClean="0"/>
              <a:t>Kontroliše propuštanje paketa na mreži na osnovu MAC adrese odredišta – ne šalje sve pakete bez kontrole</a:t>
            </a:r>
          </a:p>
          <a:p>
            <a:pPr lvl="2" eaLnBrk="1" hangingPunct="1"/>
            <a:r>
              <a:rPr lang="sr-Latn-RS" altLang="en-US" dirty="0" smtClean="0"/>
              <a:t>P</a:t>
            </a:r>
            <a:r>
              <a:rPr lang="vi-VN" altLang="en-US" dirty="0" smtClean="0"/>
              <a:t>akete </a:t>
            </a:r>
            <a:r>
              <a:rPr lang="vi-VN" altLang="en-US" dirty="0"/>
              <a:t>prosleđuje samo </a:t>
            </a:r>
            <a:r>
              <a:rPr lang="vi-VN" altLang="en-US" dirty="0" smtClean="0"/>
              <a:t>mreži </a:t>
            </a:r>
            <a:r>
              <a:rPr lang="vi-VN" altLang="en-US" dirty="0"/>
              <a:t>u kojoj se nalazi primalac</a:t>
            </a:r>
            <a:r>
              <a:rPr lang="sr-Latn-RS" altLang="en-US" dirty="0" smtClean="0"/>
              <a:t> </a:t>
            </a:r>
          </a:p>
          <a:p>
            <a:pPr lvl="2" eaLnBrk="1" hangingPunct="1"/>
            <a:r>
              <a:rPr lang="sr-Latn-RS" altLang="en-US" dirty="0" smtClean="0"/>
              <a:t>Radi na nivou sloja </a:t>
            </a:r>
            <a:r>
              <a:rPr lang="sr-Latn-RS" dirty="0"/>
              <a:t>„host-prema-mreži“</a:t>
            </a:r>
            <a:endParaRPr lang="vi-VN" altLang="en-US" dirty="0"/>
          </a:p>
          <a:p>
            <a:pPr lvl="1" eaLnBrk="1" hangingPunct="1"/>
            <a:endParaRPr lang="sr-Latn-RS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uređaja u lokalnoj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mreži (5) </a:t>
            </a:r>
            <a:endParaRPr lang="sr-Latn-RS" altLang="en-US" sz="32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6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2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Povezivanje uređaja u lokalnoj mreži </a:t>
            </a:r>
            <a:r>
              <a:rPr lang="pl-PL" altLang="en-US" sz="3200" dirty="0" smtClean="0">
                <a:solidFill>
                  <a:schemeClr val="hlink"/>
                </a:solidFill>
              </a:rPr>
              <a:t>(6)</a:t>
            </a:r>
            <a:endParaRPr lang="en-US" altLang="en-US" b="1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1907" b="2018"/>
          <a:stretch/>
        </p:blipFill>
        <p:spPr bwMode="auto">
          <a:xfrm>
            <a:off x="5345722" y="3195376"/>
            <a:ext cx="3710999" cy="358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Kako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 koji zna IP adresu primaoca </a:t>
            </a:r>
            <a:r>
              <a:rPr lang="sr-Latn-RS" altLang="en-US" dirty="0" smtClean="0"/>
              <a:t>određ</a:t>
            </a:r>
            <a:r>
              <a:rPr lang="sr-Latn-RS" altLang="en-US" dirty="0"/>
              <a:t>uje MAC adresu </a:t>
            </a:r>
            <a:r>
              <a:rPr lang="sr-Latn-RS" altLang="en-US" dirty="0" smtClean="0"/>
              <a:t>na koju </a:t>
            </a:r>
            <a:r>
              <a:rPr lang="sr-Latn-RS" altLang="en-US" dirty="0"/>
              <a:t>prosle</a:t>
            </a:r>
            <a:r>
              <a:rPr lang="sr-Latn-RS" altLang="en-US" dirty="0" smtClean="0"/>
              <a:t>đuje </a:t>
            </a:r>
            <a:r>
              <a:rPr lang="sr-Latn-RS" altLang="en-US" dirty="0"/>
              <a:t>IP </a:t>
            </a:r>
            <a:r>
              <a:rPr lang="sr-Latn-RS" altLang="en-US" dirty="0" err="1"/>
              <a:t>datagram</a:t>
            </a:r>
            <a:r>
              <a:rPr lang="sr-Latn-RS" altLang="en-US" dirty="0"/>
              <a:t>?</a:t>
            </a:r>
          </a:p>
          <a:p>
            <a:pPr marL="1257300" lvl="2" indent="-457200" eaLnBrk="1" hangingPunct="1"/>
            <a:r>
              <a:rPr lang="sr-Latn-RS" altLang="en-US" dirty="0"/>
              <a:t>na osnovu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ne </a:t>
            </a:r>
            <a:r>
              <a:rPr lang="sr-Latn-RS" altLang="en-US" dirty="0"/>
              <a:t>maske utvr</a:t>
            </a:r>
            <a:r>
              <a:rPr lang="sr-Latn-RS" altLang="en-US" dirty="0" smtClean="0"/>
              <a:t>đuje </a:t>
            </a:r>
            <a:r>
              <a:rPr lang="sr-Latn-RS" altLang="en-US" dirty="0"/>
              <a:t>da li je primalac u istoj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  <a:r>
              <a:rPr lang="sr-Latn-RS" altLang="en-US" dirty="0"/>
              <a:t>; </a:t>
            </a:r>
            <a:r>
              <a:rPr lang="sr-Latn-RS" altLang="en-US" dirty="0" smtClean="0"/>
              <a:t>ako jeste šalje </a:t>
            </a:r>
            <a:r>
              <a:rPr lang="sr-Latn-RS" altLang="en-US" dirty="0"/>
              <a:t>njemu, ako nije </a:t>
            </a:r>
            <a:r>
              <a:rPr lang="sr-Latn-RS" altLang="en-US" dirty="0" smtClean="0"/>
              <a:t>šalje izlaznoj </a:t>
            </a:r>
            <a:r>
              <a:rPr lang="sr-Latn-RS" altLang="en-US" dirty="0"/>
              <a:t>kapiji</a:t>
            </a:r>
          </a:p>
          <a:p>
            <a:pPr marL="1257300" lvl="2" indent="-457200" eaLnBrk="1" hangingPunct="1"/>
            <a:r>
              <a:rPr lang="sr-Latn-RS" altLang="en-US" dirty="0"/>
              <a:t>u oba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aja </a:t>
            </a:r>
            <a:r>
              <a:rPr lang="sr-Latn-RS" altLang="en-US" dirty="0"/>
              <a:t>zna IP adresu </a:t>
            </a:r>
            <a:r>
              <a:rPr lang="sr-Latn-RS" altLang="en-US" dirty="0" smtClean="0"/>
              <a:t>uređ</a:t>
            </a:r>
            <a:r>
              <a:rPr lang="sr-Latn-RS" altLang="en-US" dirty="0"/>
              <a:t>aja u lokalnoj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za dobijanje adrese koristi se protokol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err="1" smtClean="0"/>
              <a:t>razrešavanja</a:t>
            </a:r>
            <a:r>
              <a:rPr lang="sr-Latn-RS" altLang="en-US" dirty="0" smtClean="0"/>
              <a:t> </a:t>
            </a:r>
            <a:r>
              <a:rPr lang="sr-Latn-RS" altLang="en-US" dirty="0"/>
              <a:t>adresa (</a:t>
            </a:r>
            <a:r>
              <a:rPr lang="sr-Latn-RS" altLang="en-US" dirty="0" err="1" smtClean="0"/>
              <a:t>address</a:t>
            </a:r>
            <a:r>
              <a:rPr lang="sr-Latn-RS" altLang="en-US" dirty="0" smtClean="0"/>
              <a:t> </a:t>
            </a:r>
            <a:br>
              <a:rPr lang="sr-Latn-RS" altLang="en-US" dirty="0" smtClean="0"/>
            </a:br>
            <a:r>
              <a:rPr lang="sr-Latn-RS" altLang="en-US" dirty="0" err="1" smtClean="0"/>
              <a:t>resolution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protocol</a:t>
            </a:r>
            <a:r>
              <a:rPr lang="sr-Latn-RS" altLang="en-US" dirty="0"/>
              <a:t>, ARP)</a:t>
            </a:r>
          </a:p>
          <a:p>
            <a:pPr marL="1257300" lvl="2" indent="-457200" eaLnBrk="1" hangingPunct="1"/>
            <a:r>
              <a:rPr lang="sr-Latn-RS" altLang="en-US" dirty="0"/>
              <a:t>javno se emituje ARP zahtev sa IP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adresom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uređ</a:t>
            </a:r>
            <a:r>
              <a:rPr lang="sr-Latn-RS" altLang="en-US" dirty="0"/>
              <a:t>aj sa tom IP adresom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ARP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odgovor </a:t>
            </a:r>
            <a:r>
              <a:rPr lang="sr-Latn-RS" altLang="en-US" dirty="0"/>
              <a:t>sa svojom MAC adresom</a:t>
            </a:r>
            <a:endParaRPr lang="sr-Latn-RS" altLang="en-US" dirty="0" smtClean="0"/>
          </a:p>
          <a:p>
            <a:pPr marL="857250" lvl="1" indent="-457200" eaLnBrk="1" hangingPunct="1"/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860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adrese i DHCP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Dinamičke </a:t>
            </a:r>
            <a:r>
              <a:rPr lang="sr-Latn-RS" altLang="en-US" dirty="0"/>
              <a:t>IP </a:t>
            </a:r>
            <a:r>
              <a:rPr lang="sr-Latn-RS" altLang="en-US" dirty="0" smtClean="0"/>
              <a:t>adrese se </a:t>
            </a:r>
            <a:r>
              <a:rPr lang="sr-Latn-RS" altLang="en-US" dirty="0"/>
              <a:t>dodeljuju </a:t>
            </a:r>
            <a:r>
              <a:rPr lang="sr-Latn-RS" altLang="en-US" dirty="0" smtClean="0"/>
              <a:t>korišćenjem </a:t>
            </a:r>
            <a:r>
              <a:rPr lang="sr-Latn-RS" altLang="en-US" dirty="0"/>
              <a:t>specijalizovanog protokola za </a:t>
            </a:r>
            <a:r>
              <a:rPr lang="sr-Latn-RS" altLang="en-US" dirty="0" smtClean="0"/>
              <a:t>dinami</a:t>
            </a:r>
            <a:r>
              <a:rPr lang="sr-Latn-RS" altLang="en-US" dirty="0"/>
              <a:t>č</a:t>
            </a:r>
            <a:r>
              <a:rPr lang="sr-Latn-RS" altLang="en-US" dirty="0" smtClean="0"/>
              <a:t>ku konfiguraciju (Dynamic </a:t>
            </a:r>
            <a:r>
              <a:rPr lang="sr-Latn-RS" altLang="en-US" dirty="0"/>
              <a:t>Host Configuration Protocol </a:t>
            </a:r>
            <a:r>
              <a:rPr lang="sr-Latn-RS" altLang="en-US" dirty="0" smtClean="0"/>
              <a:t>- </a:t>
            </a:r>
            <a:r>
              <a:rPr lang="sr-Latn-RS" altLang="en-US" dirty="0">
                <a:solidFill>
                  <a:srgbClr val="002060"/>
                </a:solidFill>
              </a:rPr>
              <a:t>DHCP</a:t>
            </a:r>
            <a:r>
              <a:rPr lang="sr-Latn-RS" altLang="en-US" dirty="0" smtClean="0"/>
              <a:t>) </a:t>
            </a:r>
          </a:p>
          <a:p>
            <a:pPr marL="857250" lvl="1" indent="-457200" eaLnBrk="1" hangingPunct="1"/>
            <a:r>
              <a:rPr lang="sr-Latn-RS" altLang="en-US" dirty="0" smtClean="0"/>
              <a:t>Specijalizovani server (</a:t>
            </a:r>
            <a:r>
              <a:rPr lang="sr-Latn-RS" altLang="en-US" dirty="0"/>
              <a:t>tzv. DHCP server) je </a:t>
            </a:r>
            <a:r>
              <a:rPr lang="sr-Latn-RS" altLang="en-US" dirty="0" smtClean="0"/>
              <a:t>zadužen </a:t>
            </a:r>
            <a:r>
              <a:rPr lang="sr-Latn-RS" altLang="en-US" dirty="0"/>
              <a:t>za skup IP adresa koje odreduje </a:t>
            </a:r>
            <a:r>
              <a:rPr lang="sr-Latn-RS" altLang="en-US" dirty="0" smtClean="0"/>
              <a:t>administrator mreže </a:t>
            </a:r>
            <a:r>
              <a:rPr lang="sr-Latn-RS" altLang="en-US" dirty="0"/>
              <a:t>i na zahtev uredaja koji se </a:t>
            </a:r>
            <a:r>
              <a:rPr lang="sr-Latn-RS" altLang="en-US" dirty="0" smtClean="0"/>
              <a:t>priklju</a:t>
            </a:r>
            <a:r>
              <a:rPr lang="sr-Latn-RS" altLang="en-US" dirty="0"/>
              <a:t>č</a:t>
            </a:r>
            <a:r>
              <a:rPr lang="sr-Latn-RS" altLang="en-US" dirty="0" smtClean="0"/>
              <a:t>uje </a:t>
            </a:r>
            <a:r>
              <a:rPr lang="sr-Latn-RS" altLang="en-US" dirty="0"/>
              <a:t>na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dodeljuje mu neku u </a:t>
            </a:r>
            <a:r>
              <a:rPr lang="sr-Latn-RS" altLang="en-US" dirty="0" smtClean="0"/>
              <a:t>tom trenutku </a:t>
            </a:r>
            <a:r>
              <a:rPr lang="sr-Latn-RS" altLang="en-US" dirty="0"/>
              <a:t>slobodnu </a:t>
            </a:r>
            <a:r>
              <a:rPr lang="sr-Latn-RS" altLang="en-US" dirty="0" smtClean="0"/>
              <a:t>adresu </a:t>
            </a:r>
          </a:p>
          <a:p>
            <a:pPr marL="857250" lvl="1" indent="-457200" eaLnBrk="1" hangingPunct="1"/>
            <a:r>
              <a:rPr lang="sr-Latn-RS" altLang="en-US" dirty="0" smtClean="0"/>
              <a:t>Server </a:t>
            </a:r>
            <a:r>
              <a:rPr lang="sr-Latn-RS" altLang="en-US" dirty="0"/>
              <a:t>se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konfigurisati tako da dodeljuje </a:t>
            </a:r>
            <a:r>
              <a:rPr lang="sr-Latn-RS" altLang="en-US" dirty="0" smtClean="0"/>
              <a:t>bilo koju </a:t>
            </a:r>
            <a:r>
              <a:rPr lang="sr-Latn-RS" altLang="en-US" dirty="0"/>
              <a:t>slobodnu IP adresu, </a:t>
            </a:r>
            <a:r>
              <a:rPr lang="sr-Latn-RS" altLang="en-US" dirty="0" smtClean="0"/>
              <a:t>ili uvek </a:t>
            </a:r>
            <a:r>
              <a:rPr lang="sr-Latn-RS" altLang="en-US" dirty="0"/>
              <a:t>istu adresu koja se odreduje na osnovu </a:t>
            </a:r>
            <a:r>
              <a:rPr lang="sr-Latn-RS" altLang="en-US" dirty="0" smtClean="0"/>
              <a:t>MAC adrese </a:t>
            </a:r>
            <a:r>
              <a:rPr lang="sr-Latn-RS" altLang="en-US" dirty="0"/>
              <a:t>uredaja koji zahteva IP </a:t>
            </a:r>
            <a:r>
              <a:rPr lang="sr-Latn-RS" altLang="en-US" dirty="0" smtClean="0"/>
              <a:t>adresu, </a:t>
            </a:r>
            <a:r>
              <a:rPr lang="sr-Latn-RS" altLang="en-US" dirty="0"/>
              <a:t>i </a:t>
            </a:r>
            <a:r>
              <a:rPr lang="sr-Latn-RS" altLang="en-US" dirty="0" smtClean="0"/>
              <a:t>slično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0" r="1710" b="3849"/>
          <a:stretch/>
        </p:blipFill>
        <p:spPr bwMode="auto">
          <a:xfrm>
            <a:off x="4905443" y="4732774"/>
            <a:ext cx="4138073" cy="203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 smtClean="0">
                <a:solidFill>
                  <a:schemeClr val="hlink"/>
                </a:solidFill>
              </a:rPr>
              <a:t>IP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adrese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Da ne bi </a:t>
            </a:r>
            <a:r>
              <a:rPr lang="sr-Latn-RS" altLang="en-US" dirty="0" smtClean="0"/>
              <a:t>došlo </a:t>
            </a:r>
            <a:r>
              <a:rPr lang="sr-Latn-RS" altLang="en-US" dirty="0"/>
              <a:t>do </a:t>
            </a:r>
            <a:r>
              <a:rPr lang="sr-Latn-RS" altLang="en-US" dirty="0" smtClean="0"/>
              <a:t>nesta</a:t>
            </a:r>
            <a:r>
              <a:rPr lang="sr-Latn-RS" altLang="en-US" dirty="0"/>
              <a:t>š</a:t>
            </a:r>
            <a:r>
              <a:rPr lang="sr-Latn-RS" altLang="en-US" dirty="0" smtClean="0"/>
              <a:t>ice </a:t>
            </a:r>
            <a:r>
              <a:rPr lang="sr-Latn-RS" altLang="en-US" dirty="0"/>
              <a:t>IPv4 adresa uvode se privatne adrese:</a:t>
            </a:r>
          </a:p>
          <a:p>
            <a:pPr marL="1257300" lvl="2" indent="-457200" eaLnBrk="1" hangingPunct="1"/>
            <a:r>
              <a:rPr lang="sr-Latn-RS" altLang="en-US" dirty="0"/>
              <a:t>10.0.0.0/8 (od 10.0.0.0 do 10.255.255.255</a:t>
            </a:r>
            <a:r>
              <a:rPr lang="sr-Latn-RS" altLang="en-US" dirty="0" smtClean="0"/>
              <a:t>)  - 16.7 </a:t>
            </a:r>
            <a:r>
              <a:rPr lang="sr-Latn-RS" altLang="en-US" dirty="0"/>
              <a:t>miliona adresa </a:t>
            </a:r>
          </a:p>
          <a:p>
            <a:pPr marL="1257300" lvl="2" indent="-457200" eaLnBrk="1" hangingPunct="1"/>
            <a:r>
              <a:rPr lang="sr-Latn-RS" altLang="en-US" dirty="0"/>
              <a:t>172.16.0.0/12 (od 172.16.0.0 do 172.31.255.255</a:t>
            </a:r>
            <a:r>
              <a:rPr lang="sr-Latn-RS" altLang="en-US" dirty="0" smtClean="0"/>
              <a:t>) - milion adresa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192.168.0.0/16 (od 192.168.0.0 do 192.168.255.255</a:t>
            </a:r>
            <a:r>
              <a:rPr lang="sr-Latn-RS" altLang="en-US" dirty="0" smtClean="0"/>
              <a:t>) - </a:t>
            </a:r>
            <a:r>
              <a:rPr lang="sr-Latn-RS" altLang="en-US" dirty="0"/>
              <a:t>65536 adresa </a:t>
            </a:r>
          </a:p>
          <a:p>
            <a:pPr marL="857250" lvl="1" indent="-457200" eaLnBrk="1" hangingPunct="1"/>
            <a:r>
              <a:rPr lang="sr-Latn-RS" altLang="en-US" dirty="0"/>
              <a:t>Privatne adrese se koriste samo za lokalnu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nu </a:t>
            </a:r>
            <a:r>
              <a:rPr lang="sr-Latn-RS" altLang="en-US" dirty="0"/>
              <a:t>komunikaciju</a:t>
            </a:r>
          </a:p>
          <a:p>
            <a:pPr marL="857250" lvl="1" indent="-457200" eaLnBrk="1" hangingPunct="1"/>
            <a:r>
              <a:rPr lang="sr-Latn-RS" altLang="en-US" dirty="0"/>
              <a:t>Prilikom pristupa Internetu:</a:t>
            </a:r>
          </a:p>
          <a:p>
            <a:pPr marL="1257300" lvl="2" indent="-457200" eaLnBrk="1" hangingPunct="1"/>
            <a:r>
              <a:rPr lang="sr-Latn-RS" altLang="en-US" dirty="0"/>
              <a:t>ruter (izlazna kapija) menja lokalnu adresu svojom (javnom) adresom</a:t>
            </a:r>
          </a:p>
          <a:p>
            <a:pPr marL="1257300" lvl="2" indent="-457200" eaLnBrk="1" hangingPunct="1"/>
            <a:r>
              <a:rPr lang="sr-Latn-RS" altLang="en-US" dirty="0"/>
              <a:t>primalac odgovor 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nazad </a:t>
            </a:r>
            <a:r>
              <a:rPr lang="sr-Latn-RS" altLang="en-US" dirty="0" err="1"/>
              <a:t>ruteru</a:t>
            </a:r>
            <a:r>
              <a:rPr lang="sr-Latn-RS" altLang="en-US" dirty="0"/>
              <a:t>, a on menja adresu </a:t>
            </a:r>
            <a:r>
              <a:rPr lang="sr-Latn-RS" altLang="en-US" dirty="0" smtClean="0"/>
              <a:t>privatnom adresom </a:t>
            </a:r>
            <a:r>
              <a:rPr lang="sr-Latn-RS" altLang="en-US" dirty="0"/>
              <a:t>ure</a:t>
            </a:r>
            <a:r>
              <a:rPr lang="sr-Latn-RS" altLang="en-US" dirty="0" smtClean="0"/>
              <a:t>đaja </a:t>
            </a:r>
            <a:r>
              <a:rPr lang="sr-Latn-RS" altLang="en-US" dirty="0"/>
              <a:t>koji je poslao zahtev i </a:t>
            </a:r>
            <a:r>
              <a:rPr lang="sr-Latn-RS" altLang="en-US" dirty="0" smtClean="0"/>
              <a:t>prosleđ</a:t>
            </a:r>
            <a:r>
              <a:rPr lang="sr-Latn-RS" altLang="en-US" dirty="0"/>
              <a:t>uje odgovor</a:t>
            </a:r>
            <a:endParaRPr lang="sr-Latn-RS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 r="1893" b="8481"/>
          <a:stretch/>
        </p:blipFill>
        <p:spPr bwMode="auto">
          <a:xfrm>
            <a:off x="1979712" y="4581128"/>
            <a:ext cx="4591910" cy="22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0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332656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adrese (</a:t>
            </a:r>
            <a:r>
              <a:rPr lang="en-US" altLang="en-US" sz="3200" dirty="0">
                <a:solidFill>
                  <a:schemeClr val="hlink"/>
                </a:solidFill>
              </a:rPr>
              <a:t>2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Ovaj proces </a:t>
            </a:r>
            <a:r>
              <a:rPr lang="sr-Latn-RS" altLang="en-US" dirty="0"/>
              <a:t>se naziva preslikavanja mrežnih adresa (</a:t>
            </a:r>
            <a:r>
              <a:rPr lang="sr-Latn-RS" altLang="en-US" dirty="0" err="1"/>
              <a:t>network</a:t>
            </a:r>
            <a:r>
              <a:rPr lang="sr-Latn-RS" altLang="en-US" dirty="0"/>
              <a:t> </a:t>
            </a:r>
            <a:r>
              <a:rPr lang="sr-Latn-RS" altLang="en-US" dirty="0" err="1"/>
              <a:t>address</a:t>
            </a:r>
            <a:r>
              <a:rPr lang="sr-Latn-RS" altLang="en-US" dirty="0"/>
              <a:t> </a:t>
            </a:r>
            <a:r>
              <a:rPr lang="sr-Latn-RS" altLang="en-US" dirty="0" err="1"/>
              <a:t>translation</a:t>
            </a:r>
            <a:r>
              <a:rPr lang="sr-Latn-RS" altLang="en-US" dirty="0"/>
              <a:t> - NAT</a:t>
            </a:r>
            <a:r>
              <a:rPr lang="sr-Latn-RS" altLang="en-US" dirty="0" smtClean="0"/>
              <a:t>)</a:t>
            </a:r>
          </a:p>
          <a:p>
            <a:pPr marL="857250" lvl="1" indent="-457200" eaLnBrk="1" hangingPunct="1"/>
            <a:r>
              <a:rPr lang="sr-Latn-RS" altLang="en-US" dirty="0"/>
              <a:t>Korišćenje NAT-a prilikom slanja paketa: </a:t>
            </a:r>
          </a:p>
          <a:p>
            <a:pPr marL="1257300" lvl="2" indent="-457200" eaLnBrk="1" hangingPunct="1"/>
            <a:r>
              <a:rPr lang="sr-Latn-RS" altLang="en-US" dirty="0"/>
              <a:t>U slučaju da ruter detektuje </a:t>
            </a:r>
            <a:r>
              <a:rPr lang="sr-Latn-RS" altLang="en-US" dirty="0" err="1"/>
              <a:t>odredišnu</a:t>
            </a:r>
            <a:r>
              <a:rPr lang="sr-Latn-RS" altLang="en-US" dirty="0"/>
              <a:t> adresu </a:t>
            </a:r>
            <a:r>
              <a:rPr lang="sr-Latn-RS" altLang="en-US" dirty="0" smtClean="0"/>
              <a:t>iz opsega adresa privatne mreže sa kojom je povezan, </a:t>
            </a:r>
            <a:r>
              <a:rPr lang="sr-Latn-RS" altLang="en-US" dirty="0"/>
              <a:t>jasno je da je paket namenjen za lokalnu komunikaciju i šalje se jedinstvenom </a:t>
            </a:r>
            <a:r>
              <a:rPr lang="sr-Latn-RS" altLang="en-US" dirty="0" err="1"/>
              <a:t>uredaju</a:t>
            </a:r>
            <a:r>
              <a:rPr lang="sr-Latn-RS" altLang="en-US" dirty="0"/>
              <a:t> sa navedenom lokalnom adresom</a:t>
            </a:r>
          </a:p>
          <a:p>
            <a:pPr marL="1257300" lvl="2" indent="-457200" eaLnBrk="1" hangingPunct="1"/>
            <a:r>
              <a:rPr lang="sr-Latn-RS" altLang="en-US" dirty="0"/>
              <a:t>Ako je </a:t>
            </a:r>
            <a:r>
              <a:rPr lang="sr-Latn-RS" altLang="en-US" dirty="0" err="1"/>
              <a:t>odredišna</a:t>
            </a:r>
            <a:r>
              <a:rPr lang="sr-Latn-RS" altLang="en-US" dirty="0"/>
              <a:t> adresa javna, ruter adresu pošiljaoca zamenjuje svojom adresom (globalno jedinstvenom) i paket </a:t>
            </a:r>
            <a:r>
              <a:rPr lang="sr-Latn-RS" altLang="en-US" dirty="0" err="1"/>
              <a:t>prosleduje</a:t>
            </a:r>
            <a:r>
              <a:rPr lang="sr-Latn-RS" altLang="en-US" dirty="0"/>
              <a:t> na odredište. </a:t>
            </a:r>
          </a:p>
        </p:txBody>
      </p:sp>
    </p:spTree>
    <p:extLst>
      <p:ext uri="{BB962C8B-B14F-4D97-AF65-F5344CB8AC3E}">
        <p14:creationId xmlns:p14="http://schemas.microsoft.com/office/powerpoint/2010/main" val="39083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Javne i privatne </a:t>
            </a:r>
            <a:r>
              <a:rPr lang="sv-SE" altLang="en-US" sz="3200" dirty="0">
                <a:solidFill>
                  <a:schemeClr val="hlink"/>
                </a:solidFill>
              </a:rPr>
              <a:t>IP</a:t>
            </a:r>
            <a:r>
              <a:rPr lang="sr-Latn-RS" altLang="en-US" sz="3200" dirty="0">
                <a:solidFill>
                  <a:schemeClr val="hlink"/>
                </a:solidFill>
              </a:rPr>
              <a:t> adrese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3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Korišćenje NAT-a prilikom prijema paketa: </a:t>
            </a:r>
          </a:p>
          <a:p>
            <a:pPr marL="1257300" lvl="2" indent="-457200" eaLnBrk="1" hangingPunct="1"/>
            <a:r>
              <a:rPr lang="sr-Latn-RS" altLang="en-US" dirty="0" smtClean="0"/>
              <a:t>U slučaju dolaznog </a:t>
            </a:r>
            <a:r>
              <a:rPr lang="sr-Latn-RS" altLang="en-US" dirty="0"/>
              <a:t>paketa, nije odmah jasno na koju privatnu adresu je potrebno </a:t>
            </a:r>
            <a:r>
              <a:rPr lang="sr-Latn-RS" altLang="en-US" dirty="0" smtClean="0"/>
              <a:t>poslati paket </a:t>
            </a:r>
            <a:r>
              <a:rPr lang="sr-Latn-RS" altLang="en-US" dirty="0"/>
              <a:t>koji je </a:t>
            </a:r>
            <a:r>
              <a:rPr lang="sr-Latn-RS" altLang="en-US" dirty="0" smtClean="0"/>
              <a:t>pristigao</a:t>
            </a:r>
          </a:p>
          <a:p>
            <a:pPr marL="1257300" lvl="2" indent="-457200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se ovo </a:t>
            </a:r>
            <a:r>
              <a:rPr lang="sr-Latn-RS" altLang="en-US" dirty="0" smtClean="0"/>
              <a:t>razrešilo, </a:t>
            </a:r>
            <a:r>
              <a:rPr lang="sr-Latn-RS" altLang="en-US" dirty="0"/>
              <a:t>lokalna adresa se pakuje i </a:t>
            </a:r>
            <a:r>
              <a:rPr lang="sr-Latn-RS" altLang="en-US" dirty="0" smtClean="0"/>
              <a:t>postaje sastavni </a:t>
            </a:r>
            <a:r>
              <a:rPr lang="sr-Latn-RS" altLang="en-US" dirty="0"/>
              <a:t>deo paketa koji se </a:t>
            </a:r>
            <a:r>
              <a:rPr lang="sr-Latn-RS" altLang="en-US" dirty="0" smtClean="0"/>
              <a:t>šalje</a:t>
            </a:r>
          </a:p>
          <a:p>
            <a:pPr marL="1257300" lvl="2" indent="-457200" eaLnBrk="1" hangingPunct="1"/>
            <a:r>
              <a:rPr lang="sr-Latn-RS" altLang="en-US" dirty="0" smtClean="0"/>
              <a:t>Ruter, pre </a:t>
            </a:r>
            <a:r>
              <a:rPr lang="sr-Latn-RS" altLang="en-US" dirty="0"/>
              <a:t>prosledivanja </a:t>
            </a:r>
            <a:r>
              <a:rPr lang="sr-Latn-RS" altLang="en-US" dirty="0" smtClean="0"/>
              <a:t>dolaznog paketa, vr</a:t>
            </a:r>
            <a:r>
              <a:rPr lang="sr-Latn-RS" altLang="en-US" dirty="0"/>
              <a:t>š</a:t>
            </a:r>
            <a:r>
              <a:rPr lang="sr-Latn-RS" altLang="en-US" dirty="0" smtClean="0"/>
              <a:t>i njegovo raspakivanje </a:t>
            </a:r>
            <a:r>
              <a:rPr lang="sr-Latn-RS" altLang="en-US" dirty="0"/>
              <a:t>i </a:t>
            </a:r>
            <a:r>
              <a:rPr lang="sr-Latn-RS" altLang="en-US" dirty="0" smtClean="0"/>
              <a:t>određivanje </a:t>
            </a:r>
            <a:r>
              <a:rPr lang="sr-Latn-RS" altLang="en-US" dirty="0"/>
              <a:t>lokalne </a:t>
            </a:r>
            <a:r>
              <a:rPr lang="sr-Latn-RS" altLang="en-US" dirty="0" smtClean="0"/>
              <a:t>adrese </a:t>
            </a:r>
          </a:p>
          <a:p>
            <a:pPr marL="857250" lvl="1" indent="-457200" eaLnBrk="1" hangingPunct="1"/>
            <a:r>
              <a:rPr lang="sr-Latn-RS" altLang="en-US" dirty="0" smtClean="0"/>
              <a:t>Sve ovo naru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osnovne </a:t>
            </a:r>
            <a:r>
              <a:rPr lang="sr-Latn-RS" altLang="en-US" dirty="0" smtClean="0"/>
              <a:t>principe i </a:t>
            </a:r>
            <a:r>
              <a:rPr lang="sr-Latn-RS" altLang="en-US" dirty="0"/>
              <a:t>koncepte IP </a:t>
            </a:r>
            <a:r>
              <a:rPr lang="sr-Latn-RS" altLang="en-US" dirty="0" smtClean="0"/>
              <a:t>protokola, pa se zato NAT </a:t>
            </a:r>
            <a:r>
              <a:rPr lang="sr-Latn-RS" altLang="en-US" dirty="0"/>
              <a:t>smatra prelaznim </a:t>
            </a:r>
            <a:r>
              <a:rPr lang="sr-Latn-RS" altLang="en-US" dirty="0" smtClean="0"/>
              <a:t>re</a:t>
            </a:r>
            <a:r>
              <a:rPr lang="sr-Latn-RS" altLang="en-US" dirty="0"/>
              <a:t>š</a:t>
            </a:r>
            <a:r>
              <a:rPr lang="sr-Latn-RS" altLang="en-US" dirty="0" smtClean="0"/>
              <a:t>enjem problema nestašice </a:t>
            </a:r>
            <a:r>
              <a:rPr lang="sr-Latn-RS" altLang="en-US" dirty="0"/>
              <a:t>IP adresa, dok ne </a:t>
            </a:r>
            <a:r>
              <a:rPr lang="sr-Latn-RS" altLang="en-US" dirty="0" smtClean="0"/>
              <a:t>za</a:t>
            </a:r>
            <a:r>
              <a:rPr lang="sr-Latn-RS" altLang="en-US" dirty="0"/>
              <a:t>ž</a:t>
            </a:r>
            <a:r>
              <a:rPr lang="sr-Latn-RS" altLang="en-US" dirty="0" smtClean="0"/>
              <a:t>ivi IPv6</a:t>
            </a:r>
          </a:p>
        </p:txBody>
      </p:sp>
    </p:spTree>
    <p:extLst>
      <p:ext uri="{BB962C8B-B14F-4D97-AF65-F5344CB8AC3E}">
        <p14:creationId xmlns:p14="http://schemas.microsoft.com/office/powerpoint/2010/main" val="4986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err="1" smtClean="0">
                <a:solidFill>
                  <a:schemeClr val="hlink"/>
                </a:solidFill>
              </a:rPr>
              <a:t>Rutiranje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U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im mre</a:t>
            </a:r>
            <a:r>
              <a:rPr lang="sr-Latn-RS" altLang="en-US" dirty="0"/>
              <a:t>ž</a:t>
            </a:r>
            <a:r>
              <a:rPr lang="sr-Latn-RS" altLang="en-US" dirty="0" smtClean="0"/>
              <a:t>ama </a:t>
            </a:r>
            <a:r>
              <a:rPr lang="sr-Latn-RS" altLang="en-US" dirty="0"/>
              <a:t>postoji veliki broj povezanih rutera</a:t>
            </a:r>
          </a:p>
          <a:p>
            <a:pPr marL="857250" lvl="1" indent="-457200" eaLnBrk="1" hangingPunct="1"/>
            <a:r>
              <a:rPr lang="sr-Latn-RS" altLang="en-US" dirty="0"/>
              <a:t>Uloga rutera: na osnovu IP adrese primaoca i na osnovu tabela </a:t>
            </a:r>
            <a:r>
              <a:rPr lang="sr-Latn-RS" altLang="en-US" dirty="0" smtClean="0"/>
              <a:t>koje su </a:t>
            </a:r>
            <a:r>
              <a:rPr lang="sr-Latn-RS" altLang="en-US" dirty="0"/>
              <a:t>zapisane u njihovoj memoriji (tabela </a:t>
            </a:r>
            <a:r>
              <a:rPr lang="sr-Latn-RS" altLang="en-US" dirty="0" err="1"/>
              <a:t>rutiranja</a:t>
            </a:r>
            <a:r>
              <a:rPr lang="sr-Latn-RS" altLang="en-US" dirty="0"/>
              <a:t>) odrediti kome </a:t>
            </a:r>
            <a:r>
              <a:rPr lang="sr-Latn-RS" altLang="en-US" dirty="0" smtClean="0"/>
              <a:t>od povezanih </a:t>
            </a:r>
            <a:r>
              <a:rPr lang="sr-Latn-RS" altLang="en-US" dirty="0"/>
              <a:t>č</a:t>
            </a:r>
            <a:r>
              <a:rPr lang="sr-Latn-RS" altLang="en-US" dirty="0" smtClean="0"/>
              <a:t>vorova </a:t>
            </a:r>
            <a:r>
              <a:rPr lang="sr-Latn-RS" altLang="en-US" dirty="0"/>
              <a:t>treba proslediti paket da bi </a:t>
            </a:r>
            <a:r>
              <a:rPr lang="sr-Latn-RS" altLang="en-US" dirty="0" smtClean="0"/>
              <a:t>efikasno </a:t>
            </a:r>
            <a:r>
              <a:rPr lang="sr-Latn-RS" altLang="en-US" dirty="0"/>
              <a:t>stigao do cilja</a:t>
            </a:r>
          </a:p>
          <a:p>
            <a:pPr marL="857250" lvl="1" indent="-457200" eaLnBrk="1" hangingPunct="1"/>
            <a:r>
              <a:rPr lang="sr-Latn-RS" altLang="en-US" dirty="0"/>
              <a:t>Tabele </a:t>
            </a:r>
            <a:r>
              <a:rPr lang="sr-Latn-RS" altLang="en-US" dirty="0" err="1"/>
              <a:t>rutiranja</a:t>
            </a:r>
            <a:r>
              <a:rPr lang="sr-Latn-RS" altLang="en-US" dirty="0"/>
              <a:t>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spisak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nih </a:t>
            </a:r>
            <a:r>
              <a:rPr lang="sr-Latn-RS" altLang="en-US" dirty="0"/>
              <a:t>adresa </a:t>
            </a:r>
            <a:r>
              <a:rPr lang="sr-Latn-RS" altLang="en-US" dirty="0" smtClean="0"/>
              <a:t>različitog nivoa hijerarhije </a:t>
            </a:r>
            <a:r>
              <a:rPr lang="sr-Latn-RS" altLang="en-US" dirty="0"/>
              <a:t>i za svaku od njih kom ure</a:t>
            </a:r>
            <a:r>
              <a:rPr lang="sr-Latn-RS" altLang="en-US" dirty="0" smtClean="0"/>
              <a:t>đaju </a:t>
            </a:r>
            <a:r>
              <a:rPr lang="sr-Latn-RS" altLang="en-US" dirty="0"/>
              <a:t>treba dostaviti </a:t>
            </a:r>
            <a:r>
              <a:rPr lang="sr-Latn-RS" altLang="en-US" dirty="0" smtClean="0"/>
              <a:t>paket</a:t>
            </a:r>
          </a:p>
          <a:p>
            <a:pPr marL="857250" lvl="1" indent="-457200" eaLnBrk="1" hangingPunct="1"/>
            <a:r>
              <a:rPr lang="sr-Latn-RS" altLang="en-US" dirty="0" smtClean="0"/>
              <a:t>Primer: Neka je u tabeli </a:t>
            </a:r>
            <a:r>
              <a:rPr lang="sr-Latn-RS" altLang="en-US" dirty="0" err="1" smtClean="0"/>
              <a:t>rutiranja</a:t>
            </a:r>
            <a:r>
              <a:rPr lang="sr-Latn-RS" altLang="en-US" dirty="0" smtClean="0"/>
              <a:t> rutera</a:t>
            </a:r>
          </a:p>
          <a:p>
            <a:pPr marL="857250" lvl="1" indent="-457200" eaLnBrk="1" hangingPunct="1"/>
            <a:endParaRPr lang="sr-Latn-RS" altLang="en-US" dirty="0"/>
          </a:p>
          <a:p>
            <a:pPr marL="857250" lvl="1" indent="-457200" eaLnBrk="1" hangingPunct="1"/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Ako ruter primi paket namenjen adresi </a:t>
            </a:r>
            <a:r>
              <a:rPr lang="sr-Latn-RS" altLang="en-US" dirty="0" smtClean="0"/>
              <a:t>200.150.100.23, </a:t>
            </a:r>
            <a:r>
              <a:rPr lang="sr-Latn-RS" altLang="en-US" dirty="0"/>
              <a:t>on se dostavlja preko rutera 200.100.5.20</a:t>
            </a:r>
          </a:p>
          <a:p>
            <a:pPr marL="1257300" lvl="2" indent="-457200" eaLnBrk="1" hangingPunct="1"/>
            <a:r>
              <a:rPr lang="sr-Latn-RS" altLang="en-US" dirty="0" smtClean="0"/>
              <a:t>Šablonom </a:t>
            </a:r>
            <a:r>
              <a:rPr lang="sr-Latn-RS" altLang="en-US" dirty="0"/>
              <a:t>0.0.0.0/0 zadaje se gde proslediti paket ako adresa </a:t>
            </a:r>
            <a:r>
              <a:rPr lang="sr-Latn-RS" altLang="en-US" dirty="0" smtClean="0"/>
              <a:t>nije prepoznata </a:t>
            </a:r>
            <a:r>
              <a:rPr lang="sr-Latn-RS" altLang="en-US" dirty="0"/>
              <a:t>na neki drugi </a:t>
            </a:r>
            <a:r>
              <a:rPr lang="sr-Latn-RS" altLang="en-US" dirty="0" smtClean="0"/>
              <a:t>način</a:t>
            </a:r>
          </a:p>
          <a:p>
            <a:pPr marL="1257300" lvl="2" indent="-457200" eaLnBrk="1" hangingPunct="1"/>
            <a:r>
              <a:rPr lang="sr-Latn-RS" altLang="en-US" dirty="0" smtClean="0"/>
              <a:t>Tra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se </a:t>
            </a:r>
            <a:r>
              <a:rPr lang="sr-Latn-RS" altLang="en-US" dirty="0" smtClean="0"/>
              <a:t>najpreciznije poklapanje sa šablonom - </a:t>
            </a:r>
            <a:r>
              <a:rPr lang="sr-Latn-RS" altLang="en-US" dirty="0"/>
              <a:t>poklapanje sa </a:t>
            </a:r>
            <a:r>
              <a:rPr lang="sr-Latn-RS" altLang="en-US" dirty="0" smtClean="0"/>
              <a:t>najvećim </a:t>
            </a:r>
            <a:r>
              <a:rPr lang="sr-Latn-RS" altLang="en-US" dirty="0"/>
              <a:t>brojem bitova</a:t>
            </a:r>
            <a:endParaRPr lang="sr-Latn-RS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05" r="1255"/>
          <a:stretch/>
        </p:blipFill>
        <p:spPr bwMode="auto">
          <a:xfrm>
            <a:off x="1763688" y="4216587"/>
            <a:ext cx="6104171" cy="72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err="1" smtClean="0">
                <a:solidFill>
                  <a:schemeClr val="hlink"/>
                </a:solidFill>
              </a:rPr>
              <a:t>Rutiranje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Kvalitet </a:t>
            </a:r>
            <a:r>
              <a:rPr lang="sr-Latn-RS" altLang="en-US" dirty="0" err="1"/>
              <a:t>rutiranja</a:t>
            </a:r>
            <a:r>
              <a:rPr lang="sr-Latn-RS" altLang="en-US" dirty="0"/>
              <a:t> zavisi od tabela </a:t>
            </a:r>
            <a:r>
              <a:rPr lang="sr-Latn-RS" altLang="en-US" dirty="0" err="1"/>
              <a:t>rutiranja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Tabele </a:t>
            </a:r>
            <a:r>
              <a:rPr lang="sr-Latn-RS" altLang="en-US" dirty="0" err="1"/>
              <a:t>rutiranja</a:t>
            </a:r>
            <a:r>
              <a:rPr lang="sr-Latn-RS" altLang="en-US" dirty="0"/>
              <a:t> se mogu graditi </a:t>
            </a:r>
            <a:r>
              <a:rPr lang="sr-Latn-RS" altLang="en-US" dirty="0" smtClean="0"/>
              <a:t>stati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ili </a:t>
            </a:r>
            <a:r>
              <a:rPr lang="sr-Latn-RS" altLang="en-US" dirty="0" smtClean="0"/>
              <a:t>dinamički</a:t>
            </a:r>
          </a:p>
        </p:txBody>
      </p:sp>
    </p:spTree>
    <p:extLst>
      <p:ext uri="{BB962C8B-B14F-4D97-AF65-F5344CB8AC3E}">
        <p14:creationId xmlns:p14="http://schemas.microsoft.com/office/powerpoint/2010/main" val="22406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Slojevi kod </a:t>
            </a:r>
            <a:r>
              <a:rPr lang="sr-Latn-RS" altLang="en-US" sz="5400" dirty="0">
                <a:solidFill>
                  <a:schemeClr val="hlink"/>
                </a:solidFill>
              </a:rPr>
              <a:t>računarskih mreža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Transportni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Transportni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/>
              <a:t>(</a:t>
            </a:r>
            <a:r>
              <a:rPr lang="sr-Latn-RS" altLang="en-US" dirty="0" smtClean="0"/>
              <a:t>transport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</a:t>
            </a:r>
            <a:r>
              <a:rPr lang="sr-Latn-RS" altLang="en-US" dirty="0"/>
              <a:t>ima zadatak </a:t>
            </a:r>
            <a:r>
              <a:rPr lang="sr-Latn-RS" altLang="en-US" dirty="0" smtClean="0"/>
              <a:t>da prihvata </a:t>
            </a:r>
            <a:r>
              <a:rPr lang="sr-Latn-RS" altLang="en-US" dirty="0"/>
              <a:t>podatke sa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ih </a:t>
            </a:r>
            <a:r>
              <a:rPr lang="sr-Latn-RS" altLang="en-US" dirty="0"/>
              <a:t>slojeva, deli ih na manje jedinice (pakete), š</a:t>
            </a:r>
            <a:r>
              <a:rPr lang="sr-Latn-RS" altLang="en-US" dirty="0" smtClean="0"/>
              <a:t>alje te pakete </a:t>
            </a:r>
            <a:r>
              <a:rPr lang="sr-Latn-RS" altLang="en-US" dirty="0"/>
              <a:t>na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te korišćenjem nižih slojeva</a:t>
            </a:r>
          </a:p>
          <a:p>
            <a:pPr lvl="1" eaLnBrk="1" hangingPunct="1"/>
            <a:r>
              <a:rPr lang="sr-Latn-RS" altLang="en-US" dirty="0" smtClean="0"/>
              <a:t>Obično </a:t>
            </a:r>
            <a:r>
              <a:rPr lang="sr-Latn-RS" altLang="en-US" dirty="0"/>
              <a:t>se </a:t>
            </a:r>
            <a:r>
              <a:rPr lang="sr-Latn-RS" altLang="en-US" dirty="0" smtClean="0"/>
              <a:t>na ovom </a:t>
            </a:r>
            <a:r>
              <a:rPr lang="sr-Latn-RS" altLang="en-US" dirty="0"/>
              <a:t>sloju razlikuju dve vrste protokola: protokoli sa uspostavljanjem </a:t>
            </a:r>
            <a:r>
              <a:rPr lang="sr-Latn-RS" altLang="en-US" dirty="0" smtClean="0"/>
              <a:t>konekcije </a:t>
            </a:r>
            <a:r>
              <a:rPr lang="sr-Latn-RS" altLang="en-US" dirty="0"/>
              <a:t>i protokoli bez uspostavljanja </a:t>
            </a:r>
            <a:r>
              <a:rPr lang="sr-Latn-RS" altLang="en-US" dirty="0" smtClean="0"/>
              <a:t>konekcije</a:t>
            </a:r>
            <a:endParaRPr lang="sr-Latn-RS" altLang="en-US" dirty="0"/>
          </a:p>
          <a:p>
            <a:pPr lvl="2" eaLnBrk="1" hangingPunct="1"/>
            <a:r>
              <a:rPr lang="sr-Latn-RS" altLang="en-US" dirty="0"/>
              <a:t>Protokoli koji zahtevaju uspostavljanje konekcije garantuju </a:t>
            </a:r>
            <a:r>
              <a:rPr lang="sr-Latn-RS" altLang="en-US" dirty="0" smtClean="0"/>
              <a:t>da će </a:t>
            </a:r>
            <a:r>
              <a:rPr lang="sr-Latn-RS" altLang="en-US" dirty="0"/>
              <a:t>poslati podaci zaista i </a:t>
            </a:r>
            <a:r>
              <a:rPr lang="sr-Latn-RS" altLang="en-US" dirty="0" smtClean="0"/>
              <a:t>stići </a:t>
            </a:r>
            <a:r>
              <a:rPr lang="sr-Latn-RS" altLang="en-US" dirty="0"/>
              <a:t>na </a:t>
            </a:r>
            <a:r>
              <a:rPr lang="sr-Latn-RS" altLang="en-US" dirty="0" smtClean="0"/>
              <a:t>odredi</a:t>
            </a:r>
            <a:r>
              <a:rPr lang="sr-Latn-RS" altLang="en-US" dirty="0"/>
              <a:t>š</a:t>
            </a:r>
            <a:r>
              <a:rPr lang="sr-Latn-RS" altLang="en-US" dirty="0" smtClean="0"/>
              <a:t>te u </a:t>
            </a:r>
            <a:r>
              <a:rPr lang="sr-Latn-RS" altLang="en-US" dirty="0"/>
              <a:t>istom redosledu u kojem su </a:t>
            </a:r>
            <a:r>
              <a:rPr lang="sr-Latn-RS" altLang="en-US" dirty="0" smtClean="0"/>
              <a:t>i poslati </a:t>
            </a:r>
          </a:p>
          <a:p>
            <a:pPr lvl="2" eaLnBrk="1" hangingPunct="1"/>
            <a:r>
              <a:rPr lang="sr-Latn-RS" altLang="en-US" dirty="0" smtClean="0"/>
              <a:t>Protokoli </a:t>
            </a:r>
            <a:r>
              <a:rPr lang="sr-Latn-RS" altLang="en-US" dirty="0"/>
              <a:t>bez uspostavljanja konekcije ne daju ovakve garancije, </a:t>
            </a:r>
            <a:r>
              <a:rPr lang="sr-Latn-RS" altLang="en-US" dirty="0" smtClean="0"/>
              <a:t>ali je </a:t>
            </a:r>
            <a:r>
              <a:rPr lang="sr-Latn-RS" altLang="en-US" dirty="0"/>
              <a:t>prenos podataka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brži</a:t>
            </a:r>
          </a:p>
          <a:p>
            <a:pPr lvl="1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razliku od protokola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nog </a:t>
            </a:r>
            <a:r>
              <a:rPr lang="sr-Latn-RS" altLang="en-US" dirty="0"/>
              <a:t>sloja </a:t>
            </a:r>
            <a:r>
              <a:rPr lang="sr-Latn-RS" altLang="en-US" dirty="0" smtClean="0"/>
              <a:t>koji moraju </a:t>
            </a:r>
            <a:r>
              <a:rPr lang="sr-Latn-RS" altLang="en-US" dirty="0"/>
              <a:t>da budu implementirani u svakom </a:t>
            </a:r>
            <a:r>
              <a:rPr lang="sr-Latn-RS" altLang="en-US" dirty="0" smtClean="0"/>
              <a:t>čvoru </a:t>
            </a:r>
            <a:r>
              <a:rPr lang="sr-Latn-RS" altLang="en-US" dirty="0"/>
              <a:t>lanca komunikacije, </a:t>
            </a:r>
            <a:r>
              <a:rPr lang="sr-Latn-RS" altLang="en-US" dirty="0" smtClean="0"/>
              <a:t>protokoli transportnog </a:t>
            </a:r>
            <a:r>
              <a:rPr lang="sr-Latn-RS" altLang="en-US" dirty="0"/>
              <a:t>sloja moraju biti implementirani jedino na krajnjim </a:t>
            </a:r>
            <a:r>
              <a:rPr lang="sr-Latn-RS" altLang="en-US" dirty="0" smtClean="0"/>
              <a:t>čvorovima komunikacije (host čvorovima)</a:t>
            </a:r>
          </a:p>
        </p:txBody>
      </p:sp>
    </p:spTree>
    <p:extLst>
      <p:ext uri="{BB962C8B-B14F-4D97-AF65-F5344CB8AC3E}">
        <p14:creationId xmlns:p14="http://schemas.microsoft.com/office/powerpoint/2010/main" val="268697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Transportni </a:t>
            </a:r>
            <a:r>
              <a:rPr lang="pl-PL" altLang="en-US" sz="3200" dirty="0" smtClean="0">
                <a:solidFill>
                  <a:schemeClr val="hlink"/>
                </a:solidFill>
              </a:rPr>
              <a:t>sloj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776"/>
            <a:ext cx="8352927" cy="2168525"/>
          </a:xfrm>
        </p:spPr>
        <p:txBody>
          <a:bodyPr/>
          <a:lstStyle/>
          <a:p>
            <a:pPr lvl="1" eaLnBrk="1" hangingPunct="1"/>
            <a:r>
              <a:rPr lang="sr-Latn-RS" altLang="en-US" dirty="0" smtClean="0"/>
              <a:t>Ruteri </a:t>
            </a:r>
            <a:r>
              <a:rPr lang="sr-Latn-RS" altLang="en-US" dirty="0"/>
              <a:t>(uredaji koji posredno </a:t>
            </a:r>
            <a:r>
              <a:rPr lang="sr-Latn-RS" altLang="en-US" dirty="0" smtClean="0"/>
              <a:t>učestvuju u komunikaciji preno</a:t>
            </a:r>
            <a:r>
              <a:rPr lang="sr-Latn-RS" altLang="en-US" dirty="0"/>
              <a:t>š</a:t>
            </a:r>
            <a:r>
              <a:rPr lang="sr-Latn-RS" altLang="en-US" dirty="0" smtClean="0"/>
              <a:t>enjem </a:t>
            </a:r>
            <a:r>
              <a:rPr lang="sr-Latn-RS" altLang="en-US" dirty="0"/>
              <a:t>paketa) </a:t>
            </a:r>
            <a:r>
              <a:rPr lang="sr-Latn-RS" altLang="en-US" dirty="0" smtClean="0"/>
              <a:t>obično </a:t>
            </a:r>
            <a:r>
              <a:rPr lang="sr-Latn-RS" altLang="en-US" dirty="0"/>
              <a:t>nisu svesni detalja transportnih </a:t>
            </a:r>
            <a:r>
              <a:rPr lang="sr-Latn-RS" altLang="en-US" dirty="0" smtClean="0"/>
              <a:t>protokola</a:t>
            </a:r>
            <a:endParaRPr lang="sr-Latn-RS" altLang="en-US" dirty="0"/>
          </a:p>
          <a:p>
            <a:pPr lvl="1" eaLnBrk="1" hangingPunct="1"/>
            <a:r>
              <a:rPr lang="sr-Latn-RS" altLang="en-US" dirty="0"/>
              <a:t>Transporni protokoli se, dakle, mogu smatrati protokolima kojim komuniciraju </a:t>
            </a:r>
            <a:r>
              <a:rPr lang="sr-Latn-RS" altLang="en-US" dirty="0" smtClean="0"/>
              <a:t>dva host računara </a:t>
            </a:r>
          </a:p>
          <a:p>
            <a:pPr lvl="1" eaLnBrk="1" hangingPunct="1"/>
            <a:r>
              <a:rPr lang="sr-Latn-RS" altLang="en-US" dirty="0" smtClean="0"/>
              <a:t>S </a:t>
            </a:r>
            <a:r>
              <a:rPr lang="sr-Latn-RS" altLang="en-US" dirty="0"/>
              <a:t>obzirom da na istom host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unaru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postoji više razli</a:t>
            </a:r>
            <a:r>
              <a:rPr lang="sr-Latn-RS" altLang="en-US" dirty="0"/>
              <a:t>č</a:t>
            </a:r>
            <a:r>
              <a:rPr lang="sr-Latn-RS" altLang="en-US" dirty="0" smtClean="0"/>
              <a:t>itih </a:t>
            </a:r>
            <a:r>
              <a:rPr lang="sr-Latn-RS" altLang="en-US" dirty="0"/>
              <a:t>programa koji imaju potrebu za komunikacijom (svaki </a:t>
            </a:r>
            <a:r>
              <a:rPr lang="sr-Latn-RS" altLang="en-US" dirty="0" smtClean="0"/>
              <a:t>korišćenjem zasebnog </a:t>
            </a:r>
            <a:r>
              <a:rPr lang="sr-Latn-RS" altLang="en-US" dirty="0"/>
              <a:t>aplikacionog protokola, ali </a:t>
            </a:r>
            <a:r>
              <a:rPr lang="sr-Latn-RS" altLang="en-US" dirty="0" smtClean="0"/>
              <a:t>zajedni</a:t>
            </a:r>
            <a:r>
              <a:rPr lang="sr-Latn-RS" altLang="en-US" dirty="0"/>
              <a:t>č</a:t>
            </a:r>
            <a:r>
              <a:rPr lang="sr-Latn-RS" altLang="en-US" dirty="0" smtClean="0"/>
              <a:t>kim korišćenjem </a:t>
            </a:r>
            <a:r>
              <a:rPr lang="sr-Latn-RS" altLang="en-US" dirty="0"/>
              <a:t>transportnog protokola</a:t>
            </a:r>
            <a:r>
              <a:rPr lang="sr-Latn-RS" altLang="en-US" dirty="0" smtClean="0"/>
              <a:t>),  zadatak </a:t>
            </a:r>
            <a:r>
              <a:rPr lang="sr-Latn-RS" altLang="en-US" dirty="0"/>
              <a:t>transportnih protokola je i 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tzv. </a:t>
            </a:r>
            <a:r>
              <a:rPr lang="sr-Latn-RS" altLang="en-US" dirty="0" err="1" smtClean="0">
                <a:solidFill>
                  <a:schemeClr val="accent1">
                    <a:lumMod val="25000"/>
                  </a:schemeClr>
                </a:solidFill>
              </a:rPr>
              <a:t>multipleksovanje</a:t>
            </a:r>
            <a:r>
              <a:rPr lang="sr-Latn-RS" altLang="en-US" dirty="0" smtClean="0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  <a:p>
            <a:pPr lvl="2" eaLnBrk="1" hangingPunct="1"/>
            <a:r>
              <a:rPr lang="sr-Latn-RS" altLang="en-US" dirty="0" smtClean="0"/>
              <a:t>Multipleksovanje se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ostvaruje kroz koncept </a:t>
            </a:r>
            <a:r>
              <a:rPr lang="sr-Latn-RS" altLang="en-US" dirty="0" smtClean="0">
                <a:solidFill>
                  <a:schemeClr val="accent1">
                    <a:lumMod val="25000"/>
                  </a:schemeClr>
                </a:solidFill>
              </a:rPr>
              <a:t>portova</a:t>
            </a:r>
            <a:r>
              <a:rPr lang="sr-Latn-RS" altLang="en-US" dirty="0" smtClean="0"/>
              <a:t> koji predstavljaju </a:t>
            </a:r>
            <a:r>
              <a:rPr lang="sr-Latn-RS" altLang="en-US" dirty="0"/>
              <a:t>brojeve na osnovu kojih se odreduje kom programu </a:t>
            </a:r>
            <a:r>
              <a:rPr lang="sr-Latn-RS" altLang="en-US" dirty="0" smtClean="0"/>
              <a:t>pokrenutom na </a:t>
            </a:r>
            <a:r>
              <a:rPr lang="sr-Latn-RS" altLang="en-US" dirty="0"/>
              <a:t>host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unaru </a:t>
            </a:r>
            <a:r>
              <a:rPr lang="sr-Latn-RS" altLang="en-US" dirty="0"/>
              <a:t>pripada paket primljen na transportnom </a:t>
            </a:r>
            <a:r>
              <a:rPr lang="sr-Latn-RS" altLang="en-US" dirty="0" smtClean="0"/>
              <a:t>sloju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 sloja (koji se koriste u okviru Interneta) </a:t>
            </a:r>
            <a:r>
              <a:rPr lang="sr-Latn-RS" altLang="en-US" dirty="0" smtClean="0"/>
              <a:t>su </a:t>
            </a:r>
            <a:r>
              <a:rPr lang="sr-Latn-RS" altLang="en-US" dirty="0" smtClean="0">
                <a:solidFill>
                  <a:srgbClr val="00B050"/>
                </a:solidFill>
              </a:rPr>
              <a:t>Transfer </a:t>
            </a:r>
            <a:r>
              <a:rPr lang="sr-Latn-RS" altLang="en-US" dirty="0">
                <a:solidFill>
                  <a:srgbClr val="00B050"/>
                </a:solidFill>
              </a:rPr>
              <a:t>Control Protocol </a:t>
            </a:r>
            <a:r>
              <a:rPr lang="sr-Latn-RS" altLang="en-US" dirty="0"/>
              <a:t>(TCP) i </a:t>
            </a:r>
            <a:r>
              <a:rPr lang="sr-Latn-RS" altLang="en-US" dirty="0">
                <a:solidFill>
                  <a:srgbClr val="00B050"/>
                </a:solidFill>
              </a:rPr>
              <a:t>User Datagram Protocol</a:t>
            </a:r>
            <a:r>
              <a:rPr lang="sr-Latn-RS" altLang="en-US" dirty="0"/>
              <a:t> (UDP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18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128074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Poruka se deli na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pakete</a:t>
            </a:r>
            <a:r>
              <a:rPr lang="sr-Latn-RS" altLang="en-US" dirty="0">
                <a:solidFill>
                  <a:srgbClr val="002060"/>
                </a:solidFill>
              </a:rPr>
              <a:t> koji se nezavisno š</a:t>
            </a:r>
            <a:r>
              <a:rPr lang="sr-Latn-RS" altLang="en-US" dirty="0" smtClean="0">
                <a:solidFill>
                  <a:srgbClr val="002060"/>
                </a:solidFill>
              </a:rPr>
              <a:t>alju </a:t>
            </a:r>
            <a:r>
              <a:rPr lang="sr-Latn-RS" altLang="en-US" dirty="0">
                <a:solidFill>
                  <a:srgbClr val="002060"/>
                </a:solidFill>
              </a:rPr>
              <a:t>(komutiranje paketa)</a:t>
            </a:r>
          </a:p>
          <a:p>
            <a:pPr marL="457200" indent="-457200" eaLnBrk="1" hangingPunct="1"/>
            <a:r>
              <a:rPr lang="sr-Latn-RS" altLang="en-US" dirty="0" smtClean="0">
                <a:solidFill>
                  <a:srgbClr val="002060"/>
                </a:solidFill>
              </a:rPr>
              <a:t>Vi</a:t>
            </a:r>
            <a:r>
              <a:rPr lang="sr-Latn-RS" altLang="en-US" dirty="0">
                <a:solidFill>
                  <a:srgbClr val="002060"/>
                </a:solidFill>
              </a:rPr>
              <a:t>š</a:t>
            </a:r>
            <a:r>
              <a:rPr lang="sr-Latn-RS" altLang="en-US" dirty="0" smtClean="0">
                <a:solidFill>
                  <a:srgbClr val="002060"/>
                </a:solidFill>
              </a:rPr>
              <a:t>e </a:t>
            </a:r>
            <a:r>
              <a:rPr lang="sr-Latn-RS" altLang="en-US" dirty="0">
                <a:solidFill>
                  <a:srgbClr val="002060"/>
                </a:solidFill>
              </a:rPr>
              <a:t>delova iste poruke </a:t>
            </a:r>
            <a:r>
              <a:rPr lang="sr-Latn-RS" altLang="en-US" dirty="0" smtClean="0">
                <a:solidFill>
                  <a:srgbClr val="002060"/>
                </a:solidFill>
              </a:rPr>
              <a:t>mo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e </a:t>
            </a:r>
            <a:r>
              <a:rPr lang="sr-Latn-RS" altLang="en-US" dirty="0">
                <a:solidFill>
                  <a:srgbClr val="002060"/>
                </a:solidFill>
              </a:rPr>
              <a:t>paralelno da putuje kroz </a:t>
            </a:r>
            <a:r>
              <a:rPr lang="sr-Latn-RS" altLang="en-US" dirty="0" smtClean="0">
                <a:solidFill>
                  <a:srgbClr val="002060"/>
                </a:solidFill>
              </a:rPr>
              <a:t>mre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u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Svaki paket se dopunjuje informacijama potrebnim za njegovu dostavu</a:t>
            </a: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Na transportnom sloju paketi se nazivaju </a:t>
            </a:r>
            <a:r>
              <a:rPr lang="sr-Latn-RS" altLang="en-US" dirty="0">
                <a:solidFill>
                  <a:schemeClr val="accent1">
                    <a:lumMod val="50000"/>
                  </a:schemeClr>
                </a:solidFill>
              </a:rPr>
              <a:t>segmenti</a:t>
            </a: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Komunikacija se organizuje ne samo kao komunikacija izme</a:t>
            </a:r>
            <a:r>
              <a:rPr lang="sr-Latn-RS" altLang="en-US" dirty="0" smtClean="0">
                <a:solidFill>
                  <a:srgbClr val="002060"/>
                </a:solidFill>
              </a:rPr>
              <a:t>đu dva uređaja</a:t>
            </a:r>
            <a:r>
              <a:rPr lang="sr-Latn-RS" altLang="en-US" dirty="0">
                <a:solidFill>
                  <a:srgbClr val="002060"/>
                </a:solidFill>
              </a:rPr>
              <a:t>, </a:t>
            </a:r>
            <a:r>
              <a:rPr lang="sr-Latn-RS" altLang="en-US" dirty="0" smtClean="0">
                <a:solidFill>
                  <a:srgbClr val="002060"/>
                </a:solidFill>
              </a:rPr>
              <a:t>već izmeđ</a:t>
            </a:r>
            <a:r>
              <a:rPr lang="sr-Latn-RS" altLang="en-US" dirty="0">
                <a:solidFill>
                  <a:srgbClr val="002060"/>
                </a:solidFill>
              </a:rPr>
              <a:t>u dva programa koji se na njima </a:t>
            </a:r>
            <a:r>
              <a:rPr lang="sr-Latn-RS" altLang="en-US" dirty="0" smtClean="0">
                <a:solidFill>
                  <a:srgbClr val="002060"/>
                </a:solidFill>
              </a:rPr>
              <a:t>izvr</a:t>
            </a:r>
            <a:r>
              <a:rPr lang="sr-Latn-RS" altLang="en-US" dirty="0">
                <a:solidFill>
                  <a:srgbClr val="002060"/>
                </a:solidFill>
              </a:rPr>
              <a:t>š</a:t>
            </a:r>
            <a:r>
              <a:rPr lang="sr-Latn-RS" altLang="en-US" dirty="0" smtClean="0">
                <a:solidFill>
                  <a:srgbClr val="002060"/>
                </a:solidFill>
              </a:rPr>
              <a:t>avaju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Paket mora da </a:t>
            </a:r>
            <a:r>
              <a:rPr lang="sr-Latn-RS" altLang="en-US" dirty="0" smtClean="0">
                <a:solidFill>
                  <a:srgbClr val="002060"/>
                </a:solidFill>
              </a:rPr>
              <a:t>sadr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i </a:t>
            </a:r>
            <a:r>
              <a:rPr lang="sr-Latn-RS" altLang="en-US" dirty="0">
                <a:solidFill>
                  <a:srgbClr val="002060"/>
                </a:solidFill>
              </a:rPr>
              <a:t>informaciju o </a:t>
            </a:r>
            <a:r>
              <a:rPr lang="sr-Latn-RS" altLang="en-US" dirty="0" smtClean="0">
                <a:solidFill>
                  <a:srgbClr val="002060"/>
                </a:solidFill>
              </a:rPr>
              <a:t>uređ</a:t>
            </a:r>
            <a:r>
              <a:rPr lang="sr-Latn-RS" altLang="en-US" dirty="0">
                <a:solidFill>
                  <a:srgbClr val="002060"/>
                </a:solidFill>
              </a:rPr>
              <a:t>aju i softveru koji paket </a:t>
            </a:r>
            <a:r>
              <a:rPr lang="sr-Latn-RS" altLang="en-US" dirty="0" smtClean="0">
                <a:solidFill>
                  <a:srgbClr val="002060"/>
                </a:solidFill>
              </a:rPr>
              <a:t>prima i </a:t>
            </a:r>
            <a:r>
              <a:rPr lang="sr-Latn-RS" altLang="en-US" dirty="0">
                <a:solidFill>
                  <a:srgbClr val="002060"/>
                </a:solidFill>
              </a:rPr>
              <a:t>koji paket š</a:t>
            </a:r>
            <a:r>
              <a:rPr lang="sr-Latn-RS" altLang="en-US" dirty="0" smtClean="0">
                <a:solidFill>
                  <a:srgbClr val="002060"/>
                </a:solidFill>
              </a:rPr>
              <a:t>alje</a:t>
            </a:r>
            <a:endParaRPr lang="sr-Latn-RS" altLang="en-US" dirty="0">
              <a:solidFill>
                <a:srgbClr val="002060"/>
              </a:solidFill>
            </a:endParaRPr>
          </a:p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Na transportnom nivou se paketima dodaju </a:t>
            </a:r>
            <a:r>
              <a:rPr lang="sr-Latn-RS" altLang="en-US" dirty="0" smtClean="0">
                <a:solidFill>
                  <a:srgbClr val="002060"/>
                </a:solidFill>
              </a:rPr>
              <a:t>identifikatori </a:t>
            </a:r>
            <a:r>
              <a:rPr lang="sr-Latn-RS" altLang="en-US" dirty="0">
                <a:solidFill>
                  <a:srgbClr val="002060"/>
                </a:solidFill>
              </a:rPr>
              <a:t>softvera </a:t>
            </a:r>
            <a:r>
              <a:rPr lang="sr-Latn-RS" altLang="en-US" dirty="0" smtClean="0">
                <a:solidFill>
                  <a:srgbClr val="002060"/>
                </a:solidFill>
              </a:rPr>
              <a:t>- </a:t>
            </a:r>
            <a:r>
              <a:rPr lang="sr-Latn-RS" altLang="en-US" dirty="0" err="1" smtClean="0">
                <a:solidFill>
                  <a:srgbClr val="002060"/>
                </a:solidFill>
              </a:rPr>
              <a:t>portovi</a:t>
            </a:r>
            <a:r>
              <a:rPr lang="sr-Latn-RS" altLang="en-US" dirty="0">
                <a:solidFill>
                  <a:srgbClr val="002060"/>
                </a:solidFill>
              </a:rPr>
              <a:t>, a adrese ure</a:t>
            </a:r>
            <a:r>
              <a:rPr lang="sr-Latn-RS" altLang="en-US" dirty="0" smtClean="0">
                <a:solidFill>
                  <a:srgbClr val="002060"/>
                </a:solidFill>
              </a:rPr>
              <a:t>đaja </a:t>
            </a:r>
            <a:r>
              <a:rPr lang="sr-Latn-RS" altLang="en-US" dirty="0">
                <a:solidFill>
                  <a:srgbClr val="002060"/>
                </a:solidFill>
              </a:rPr>
              <a:t>tek na </a:t>
            </a:r>
            <a:r>
              <a:rPr lang="sr-Latn-RS" altLang="en-US" dirty="0" smtClean="0">
                <a:solidFill>
                  <a:srgbClr val="002060"/>
                </a:solidFill>
              </a:rPr>
              <a:t>mre</a:t>
            </a:r>
            <a:r>
              <a:rPr lang="sr-Latn-RS" altLang="en-US" dirty="0">
                <a:solidFill>
                  <a:srgbClr val="002060"/>
                </a:solidFill>
              </a:rPr>
              <a:t>ž</a:t>
            </a:r>
            <a:r>
              <a:rPr lang="sr-Latn-RS" altLang="en-US" dirty="0" smtClean="0">
                <a:solidFill>
                  <a:srgbClr val="002060"/>
                </a:solidFill>
              </a:rPr>
              <a:t>nom </a:t>
            </a:r>
            <a:r>
              <a:rPr lang="sr-Latn-RS" altLang="en-US" dirty="0">
                <a:solidFill>
                  <a:srgbClr val="002060"/>
                </a:solidFill>
              </a:rPr>
              <a:t>sloju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4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128074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rotokol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 smtClean="0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2166"/>
          <a:stretch/>
        </p:blipFill>
        <p:spPr bwMode="auto">
          <a:xfrm>
            <a:off x="4644008" y="4340888"/>
            <a:ext cx="4461468" cy="248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TCP</a:t>
            </a:r>
            <a:r>
              <a:rPr lang="sr-Latn-RS" altLang="en-US" dirty="0"/>
              <a:t> (Transmission Control Protocol) je protokol transportnog sloja u </a:t>
            </a:r>
            <a:r>
              <a:rPr lang="sr-Latn-RS" altLang="en-US" dirty="0" smtClean="0"/>
              <a:t>okviru Interneta </a:t>
            </a:r>
            <a:r>
              <a:rPr lang="sr-Latn-RS" altLang="en-US" dirty="0"/>
              <a:t>koji pre komunikacije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uspostavljanje pouzdane konekcije </a:t>
            </a:r>
            <a:r>
              <a:rPr lang="sr-Latn-RS" altLang="en-US" dirty="0" smtClean="0"/>
              <a:t>izmedu dva hosta</a:t>
            </a:r>
          </a:p>
          <a:p>
            <a:pPr marL="857250" lvl="1" indent="-457200" eaLnBrk="1" hangingPunct="1"/>
            <a:r>
              <a:rPr lang="sr-Latn-RS" altLang="en-US" dirty="0"/>
              <a:t>Kanal komunikacije je dvosmeran (eng. full </a:t>
            </a:r>
            <a:r>
              <a:rPr lang="sr-Latn-RS" altLang="en-US" dirty="0" smtClean="0"/>
              <a:t>duplex)</a:t>
            </a:r>
          </a:p>
          <a:p>
            <a:pPr marL="857250" lvl="1" indent="-457200" eaLnBrk="1" hangingPunct="1"/>
            <a:r>
              <a:rPr lang="sr-Latn-RS" altLang="en-US" dirty="0" smtClean="0"/>
              <a:t>Konekcija se uspostavlja </a:t>
            </a:r>
            <a:r>
              <a:rPr lang="sr-Latn-RS" altLang="en-US" dirty="0"/>
              <a:t>tako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klijent i server razmene tri poruke </a:t>
            </a:r>
            <a:r>
              <a:rPr lang="sr-Latn-RS" altLang="en-US" dirty="0" smtClean="0"/>
              <a:t>(three </a:t>
            </a:r>
            <a:r>
              <a:rPr lang="sr-Latn-RS" altLang="en-US" dirty="0"/>
              <a:t>way handshake</a:t>
            </a:r>
            <a:r>
              <a:rPr lang="sr-Latn-RS" altLang="en-US" dirty="0" smtClean="0"/>
              <a:t>):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Klijent tra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uspostavljanje konekcije, server </a:t>
            </a:r>
            <a:r>
              <a:rPr lang="sr-Latn-RS" altLang="en-US" dirty="0" smtClean="0"/>
              <a:t>potvrđuje </a:t>
            </a:r>
            <a:r>
              <a:rPr lang="sr-Latn-RS" altLang="en-US" dirty="0"/>
              <a:t>da </a:t>
            </a:r>
            <a:r>
              <a:rPr lang="sr-Latn-RS" altLang="en-US" dirty="0" smtClean="0"/>
              <a:t>prihvata konekciju </a:t>
            </a:r>
            <a:r>
              <a:rPr lang="sr-Latn-RS" altLang="en-US" dirty="0"/>
              <a:t>i </a:t>
            </a:r>
            <a:r>
              <a:rPr lang="sr-Latn-RS" altLang="en-US" dirty="0" smtClean="0"/>
              <a:t>kona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klijent potvrduje da je konekcija </a:t>
            </a:r>
            <a:r>
              <a:rPr lang="sr-Latn-RS" altLang="en-US" dirty="0" smtClean="0"/>
              <a:t>uspostavljena</a:t>
            </a:r>
          </a:p>
          <a:p>
            <a:pPr marL="857250" lvl="1" indent="-457200" eaLnBrk="1" hangingPunct="1"/>
            <a:r>
              <a:rPr lang="sr-Latn-RS" altLang="en-US" dirty="0" smtClean="0"/>
              <a:t>Prava komunikacija 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/>
            </a:r>
            <a:br>
              <a:rPr lang="sr-Latn-RS" altLang="en-US" dirty="0"/>
            </a:br>
            <a:r>
              <a:rPr lang="sr-Latn-RS" altLang="en-US" dirty="0" smtClean="0"/>
              <a:t>da zapo</a:t>
            </a:r>
            <a:r>
              <a:rPr lang="sr-Latn-RS" altLang="en-US" dirty="0"/>
              <a:t>č</a:t>
            </a:r>
            <a:r>
              <a:rPr lang="sr-Latn-RS" altLang="en-US" dirty="0" smtClean="0"/>
              <a:t>ne </a:t>
            </a:r>
            <a:r>
              <a:rPr lang="sr-Latn-RS" altLang="en-US" dirty="0"/>
              <a:t>tek 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err="1" smtClean="0"/>
              <a:t>konenkcija</a:t>
            </a:r>
            <a:r>
              <a:rPr lang="sr-Latn-RS" altLang="en-US" dirty="0" smtClean="0"/>
              <a:t> </a:t>
            </a:r>
            <a:r>
              <a:rPr lang="sr-Latn-RS" altLang="en-US" dirty="0"/>
              <a:t>uspostavljena,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što može </a:t>
            </a:r>
            <a:r>
              <a:rPr lang="sr-Latn-RS" altLang="en-US" dirty="0"/>
              <a:t>da traje neko </a:t>
            </a:r>
            <a:r>
              <a:rPr lang="sr-Latn-RS" altLang="en-US" dirty="0" smtClean="0"/>
              <a:t>vreme</a:t>
            </a:r>
          </a:p>
        </p:txBody>
      </p:sp>
    </p:spTree>
    <p:extLst>
      <p:ext uri="{BB962C8B-B14F-4D97-AF65-F5344CB8AC3E}">
        <p14:creationId xmlns:p14="http://schemas.microsoft.com/office/powerpoint/2010/main" val="38352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TCP </a:t>
            </a:r>
            <a:r>
              <a:rPr lang="sr-Latn-RS" altLang="en-US" dirty="0"/>
              <a:t>garantuje pouzdanost prenosa podataka </a:t>
            </a:r>
            <a:r>
              <a:rPr lang="sr-Latn-RS" altLang="en-US" dirty="0" smtClean="0"/>
              <a:t>(reliable </a:t>
            </a:r>
            <a:r>
              <a:rPr lang="sr-Latn-RS" altLang="en-US" dirty="0"/>
              <a:t>transfer) č</a:t>
            </a:r>
            <a:r>
              <a:rPr lang="sr-Latn-RS" altLang="en-US" dirty="0" smtClean="0"/>
              <a:t>ime se garantuje </a:t>
            </a:r>
            <a:r>
              <a:rPr lang="sr-Latn-RS" altLang="en-US" dirty="0"/>
              <a:t>da ć</a:t>
            </a:r>
            <a:r>
              <a:rPr lang="sr-Latn-RS" altLang="en-US" dirty="0" smtClean="0"/>
              <a:t>e </a:t>
            </a:r>
            <a:r>
              <a:rPr lang="sr-Latn-RS" altLang="en-US" dirty="0"/>
              <a:t>paketi koji su poslati biti primljeni (i to u istom redosledu </a:t>
            </a:r>
            <a:r>
              <a:rPr lang="sr-Latn-RS" altLang="en-US" dirty="0" smtClean="0"/>
              <a:t>u kojem </a:t>
            </a:r>
            <a:r>
              <a:rPr lang="sr-Latn-RS" altLang="en-US" dirty="0"/>
              <a:t>su poslati). S obzirom da </a:t>
            </a:r>
            <a:r>
              <a:rPr lang="sr-Latn-RS" altLang="en-US" dirty="0" smtClean="0"/>
              <a:t>niži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ni </a:t>
            </a:r>
            <a:r>
              <a:rPr lang="sr-Latn-RS" altLang="en-US" dirty="0"/>
              <a:t>slojevi ne garantuju dostavu </a:t>
            </a:r>
            <a:r>
              <a:rPr lang="sr-Latn-RS" altLang="en-US" dirty="0" smtClean="0"/>
              <a:t>paketa: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TCP protokol mora da se stara o tome da paketi koji zalutaju </a:t>
            </a:r>
            <a:r>
              <a:rPr lang="sr-Latn-RS" altLang="en-US" dirty="0" smtClean="0"/>
              <a:t>automatski budu </a:t>
            </a:r>
            <a:r>
              <a:rPr lang="sr-Latn-RS" altLang="en-US" dirty="0"/>
              <a:t>ponovno poslati, kao i da na prihvatnoj strani automatski permutuje </a:t>
            </a:r>
            <a:r>
              <a:rPr lang="sr-Latn-RS" altLang="en-US" dirty="0" smtClean="0"/>
              <a:t>primljene pakete </a:t>
            </a:r>
            <a:r>
              <a:rPr lang="sr-Latn-RS" altLang="en-US" dirty="0"/>
              <a:t>tako da odgovaraju redosledu </a:t>
            </a:r>
            <a:r>
              <a:rPr lang="sr-Latn-RS" altLang="en-US" dirty="0" smtClean="0"/>
              <a:t>slanja</a:t>
            </a:r>
          </a:p>
          <a:p>
            <a:pPr marL="857250" lvl="1" indent="-457200" eaLnBrk="1" hangingPunct="1"/>
            <a:r>
              <a:rPr lang="sr-Latn-RS" altLang="en-US" dirty="0" smtClean="0"/>
              <a:t>Da </a:t>
            </a:r>
            <a:r>
              <a:rPr lang="sr-Latn-RS" altLang="en-US" dirty="0"/>
              <a:t>bi ovo moglo da </a:t>
            </a:r>
            <a:r>
              <a:rPr lang="sr-Latn-RS" altLang="en-US" dirty="0" smtClean="0"/>
              <a:t>bude realizovano</a:t>
            </a:r>
            <a:r>
              <a:rPr lang="sr-Latn-RS" altLang="en-US" dirty="0"/>
              <a:t>, uvodi se potvrda prijema paketa </a:t>
            </a:r>
            <a:r>
              <a:rPr lang="sr-Latn-RS" altLang="en-US" dirty="0" smtClean="0"/>
              <a:t>(acknowledgment</a:t>
            </a:r>
            <a:r>
              <a:rPr lang="sr-Latn-RS" altLang="en-US" dirty="0"/>
              <a:t>), tj. </a:t>
            </a:r>
            <a:r>
              <a:rPr lang="sr-Latn-RS" altLang="en-US" dirty="0" smtClean="0"/>
              <a:t>nakon prijema </a:t>
            </a:r>
            <a:r>
              <a:rPr lang="sr-Latn-RS" altLang="en-US" dirty="0"/>
              <a:t>jednog ili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paketa,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slanje poruke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aljiocu </a:t>
            </a:r>
            <a:r>
              <a:rPr lang="sr-Latn-RS" altLang="en-US" dirty="0"/>
              <a:t>koja govori </a:t>
            </a:r>
            <a:r>
              <a:rPr lang="sr-Latn-RS" altLang="en-US" dirty="0" smtClean="0"/>
              <a:t>da su </a:t>
            </a:r>
            <a:r>
              <a:rPr lang="sr-Latn-RS" altLang="en-US" dirty="0"/>
              <a:t>ti paketi zaista </a:t>
            </a:r>
            <a:r>
              <a:rPr lang="sr-Latn-RS" altLang="en-US" dirty="0" smtClean="0"/>
              <a:t>primljeni </a:t>
            </a:r>
          </a:p>
          <a:p>
            <a:pPr marL="857250" lvl="1" indent="-457200" eaLnBrk="1" hangingPunct="1"/>
            <a:r>
              <a:rPr lang="sr-Latn-RS" altLang="en-US" dirty="0" smtClean="0"/>
              <a:t>Pošaljioc</a:t>
            </a:r>
            <a:r>
              <a:rPr lang="sr-Latn-RS" altLang="en-US" dirty="0"/>
              <a:t>, na osnovu ovoga,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da </a:t>
            </a:r>
            <a:r>
              <a:rPr lang="sr-Latn-RS" altLang="en-US" dirty="0" smtClean="0"/>
              <a:t>odluči da ponovno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paket koji je ranije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bio poslat, u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da u </a:t>
            </a:r>
            <a:r>
              <a:rPr lang="sr-Latn-RS" altLang="en-US" dirty="0" smtClean="0"/>
              <a:t>određenom vremenskom </a:t>
            </a:r>
            <a:r>
              <a:rPr lang="sr-Latn-RS" altLang="en-US" dirty="0"/>
              <a:t>periodu ne dobije potvrdu </a:t>
            </a:r>
            <a:r>
              <a:rPr lang="sr-Latn-RS" altLang="en-US" dirty="0" smtClean="0"/>
              <a:t>prijema</a:t>
            </a:r>
          </a:p>
        </p:txBody>
      </p:sp>
    </p:spTree>
    <p:extLst>
      <p:ext uri="{BB962C8B-B14F-4D97-AF65-F5344CB8AC3E}">
        <p14:creationId xmlns:p14="http://schemas.microsoft.com/office/powerpoint/2010/main" val="1962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TCP uvodi </a:t>
            </a:r>
            <a:r>
              <a:rPr lang="sr-Latn-RS" altLang="en-US" dirty="0"/>
              <a:t>kontrolu i korekciju </a:t>
            </a:r>
            <a:r>
              <a:rPr lang="sr-Latn-RS" altLang="en-US" dirty="0" smtClean="0"/>
              <a:t>grešaka (error corerection) </a:t>
            </a:r>
          </a:p>
          <a:p>
            <a:pPr marL="857250" lvl="1" indent="-457200" eaLnBrk="1" hangingPunct="1"/>
            <a:r>
              <a:rPr lang="sr-Latn-RS" altLang="en-US" dirty="0" smtClean="0"/>
              <a:t>Ovo </a:t>
            </a:r>
            <a:r>
              <a:rPr lang="sr-Latn-RS" altLang="en-US" dirty="0"/>
              <a:t>je dodatna slaba </a:t>
            </a:r>
            <a:r>
              <a:rPr lang="sr-Latn-RS" altLang="en-US" dirty="0" smtClean="0"/>
              <a:t>provera (vr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samo kontrola parnosti), jer se pretpostavlja da se </a:t>
            </a:r>
            <a:r>
              <a:rPr lang="sr-Latn-RS" altLang="en-US" dirty="0" smtClean="0"/>
              <a:t>jača </a:t>
            </a:r>
            <a:r>
              <a:rPr lang="sr-Latn-RS" altLang="en-US" dirty="0"/>
              <a:t>provera (</a:t>
            </a:r>
            <a:r>
              <a:rPr lang="sr-Latn-RS" altLang="en-US" dirty="0" smtClean="0"/>
              <a:t>obično CRC</a:t>
            </a:r>
            <a:r>
              <a:rPr lang="sr-Latn-RS" altLang="en-US" dirty="0"/>
              <a:t>) </a:t>
            </a:r>
            <a:r>
              <a:rPr lang="sr-Latn-RS" altLang="en-US" dirty="0" smtClean="0"/>
              <a:t>vrši </a:t>
            </a:r>
            <a:r>
              <a:rPr lang="sr-Latn-RS" altLang="en-US" dirty="0"/>
              <a:t>na </a:t>
            </a:r>
            <a:r>
              <a:rPr lang="sr-Latn-RS" altLang="en-US" dirty="0" smtClean="0"/>
              <a:t>nižim slojevima</a:t>
            </a:r>
          </a:p>
          <a:p>
            <a:pPr marL="857250" lvl="1" indent="-457200" eaLnBrk="1" hangingPunct="1"/>
            <a:r>
              <a:rPr lang="sr-Latn-RS" altLang="en-US" dirty="0" smtClean="0"/>
              <a:t>Ipak</a:t>
            </a:r>
            <a:r>
              <a:rPr lang="sr-Latn-RS" altLang="en-US" dirty="0"/>
              <a:t>, u praksi se pokazuje da ova provera </a:t>
            </a:r>
            <a:r>
              <a:rPr lang="sr-Latn-RS" altLang="en-US" dirty="0" smtClean="0"/>
              <a:t>ima smisla </a:t>
            </a:r>
            <a:r>
              <a:rPr lang="sr-Latn-RS" altLang="en-US" dirty="0"/>
              <a:t>i uspeva da </a:t>
            </a:r>
            <a:r>
              <a:rPr lang="sr-Latn-RS" altLang="en-US" dirty="0" smtClean="0"/>
              <a:t>uoči </a:t>
            </a:r>
            <a:r>
              <a:rPr lang="sr-Latn-RS" altLang="en-US" dirty="0"/>
              <a:t>i ispravi veliki broj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aka </a:t>
            </a:r>
            <a:r>
              <a:rPr lang="sr-Latn-RS" altLang="en-US" dirty="0"/>
              <a:t>koje promaknu </a:t>
            </a:r>
            <a:r>
              <a:rPr lang="sr-Latn-RS" altLang="en-US" dirty="0" smtClean="0"/>
              <a:t>ostalim kontrolama</a:t>
            </a:r>
          </a:p>
          <a:p>
            <a:pPr marL="857250" lvl="1" indent="-457200" eaLnBrk="1" hangingPunct="1"/>
            <a:endParaRPr lang="sr-Latn-RS" altLang="en-US" dirty="0"/>
          </a:p>
          <a:p>
            <a:pPr marL="457200" indent="-457200" eaLnBrk="1" hangingPunct="1"/>
            <a:r>
              <a:rPr lang="sr-Latn-RS" altLang="en-US" dirty="0"/>
              <a:t>TCP uvodi i </a:t>
            </a:r>
            <a:r>
              <a:rPr lang="sr-Latn-RS" altLang="en-US" dirty="0" smtClean="0"/>
              <a:t>kontrolu brzine </a:t>
            </a:r>
            <a:r>
              <a:rPr lang="sr-Latn-RS" altLang="en-US" dirty="0"/>
              <a:t>protoka </a:t>
            </a:r>
            <a:r>
              <a:rPr lang="sr-Latn-RS" altLang="en-US" dirty="0" smtClean="0"/>
              <a:t>(flow </a:t>
            </a:r>
            <a:r>
              <a:rPr lang="sr-Latn-RS" altLang="en-US" dirty="0"/>
              <a:t>control</a:t>
            </a:r>
            <a:r>
              <a:rPr lang="sr-Latn-RS" altLang="en-US" dirty="0" smtClean="0"/>
              <a:t>)</a:t>
            </a:r>
          </a:p>
          <a:p>
            <a:pPr marL="857250" lvl="1" indent="-457200" eaLnBrk="1" hangingPunct="1"/>
            <a:r>
              <a:rPr lang="sr-Latn-RS" altLang="en-US" dirty="0" smtClean="0"/>
              <a:t>Njom </a:t>
            </a:r>
            <a:r>
              <a:rPr lang="sr-Latn-RS" altLang="en-US" dirty="0"/>
              <a:t>se </a:t>
            </a:r>
            <a:r>
              <a:rPr lang="sr-Latn-RS" altLang="en-US" dirty="0" smtClean="0"/>
              <a:t>kontroli</a:t>
            </a:r>
            <a:r>
              <a:rPr lang="sr-Latn-RS" altLang="en-US" dirty="0"/>
              <a:t>š</a:t>
            </a:r>
            <a:r>
              <a:rPr lang="sr-Latn-RS" altLang="en-US" dirty="0" smtClean="0"/>
              <a:t>e brzina slanja </a:t>
            </a:r>
            <a:r>
              <a:rPr lang="sr-Latn-RS" altLang="en-US" dirty="0"/>
              <a:t>kako se ne bi desilo da brzi </a:t>
            </a:r>
            <a:r>
              <a:rPr lang="sr-Latn-RS" altLang="en-US" dirty="0" smtClean="0"/>
              <a:t>uređaji šalju </a:t>
            </a:r>
            <a:r>
              <a:rPr lang="sr-Latn-RS" altLang="en-US" dirty="0"/>
              <a:t>pakete brzinom </a:t>
            </a:r>
            <a:r>
              <a:rPr lang="sr-Latn-RS" altLang="en-US" dirty="0" smtClean="0"/>
              <a:t>većom </a:t>
            </a:r>
            <a:r>
              <a:rPr lang="sr-Latn-RS" altLang="en-US" dirty="0"/>
              <a:t>od </a:t>
            </a:r>
            <a:r>
              <a:rPr lang="sr-Latn-RS" altLang="en-US" dirty="0" smtClean="0"/>
              <a:t>one kojom </a:t>
            </a:r>
            <a:r>
              <a:rPr lang="sr-Latn-RS" altLang="en-US" dirty="0"/>
              <a:t>spori uredaji mogu da ih prime (npr. brz </a:t>
            </a:r>
            <a:r>
              <a:rPr lang="sr-Latn-RS" altLang="en-US" dirty="0" smtClean="0"/>
              <a:t>računar </a:t>
            </a:r>
            <a:r>
              <a:rPr lang="sr-Latn-RS" altLang="en-US" dirty="0"/>
              <a:t>koji </a:t>
            </a:r>
            <a:r>
              <a:rPr lang="sr-Latn-RS" altLang="en-US" dirty="0" smtClean="0"/>
              <a:t>šalje </a:t>
            </a:r>
            <a:r>
              <a:rPr lang="sr-Latn-RS" altLang="en-US" dirty="0"/>
              <a:t>podatke </a:t>
            </a:r>
            <a:r>
              <a:rPr lang="sr-Latn-RS" altLang="en-US" dirty="0" smtClean="0"/>
              <a:t>na spor </a:t>
            </a:r>
            <a:r>
              <a:rPr lang="sr-Latn-RS" altLang="en-US" dirty="0"/>
              <a:t>mobilni telefon)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51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Važna </a:t>
            </a:r>
            <a:r>
              <a:rPr lang="sr-Latn-RS" altLang="en-US" dirty="0"/>
              <a:t>odlika TCP protokola je 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zagušenja (congestion control)</a:t>
            </a:r>
          </a:p>
          <a:p>
            <a:pPr marL="857250" lvl="1" indent="-457200" eaLnBrk="1" hangingPunct="1"/>
            <a:r>
              <a:rPr lang="sr-Latn-RS" altLang="en-US" dirty="0" smtClean="0"/>
              <a:t>Pojava zagu</a:t>
            </a:r>
            <a:r>
              <a:rPr lang="sr-Latn-RS" altLang="en-US" dirty="0"/>
              <a:t>š</a:t>
            </a:r>
            <a:r>
              <a:rPr lang="sr-Latn-RS" altLang="en-US" dirty="0" smtClean="0"/>
              <a:t>enja </a:t>
            </a:r>
            <a:r>
              <a:rPr lang="sr-Latn-RS" altLang="en-US" dirty="0"/>
              <a:t>se javlja kada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čvorova pokušava da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podatke kroz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u </a:t>
            </a:r>
            <a:r>
              <a:rPr lang="sr-Latn-RS" altLang="en-US" dirty="0"/>
              <a:t>koja je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na granicama svoje propusne </a:t>
            </a:r>
            <a:r>
              <a:rPr lang="sr-Latn-RS" altLang="en-US" dirty="0" smtClean="0"/>
              <a:t>moći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U takvim situacijama, </a:t>
            </a:r>
            <a:r>
              <a:rPr lang="sr-Latn-RS" altLang="en-US" dirty="0" smtClean="0"/>
              <a:t>de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se da brzina komunikacije u celoj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opada </a:t>
            </a:r>
            <a:r>
              <a:rPr lang="sr-Latn-RS" altLang="en-US" dirty="0" smtClean="0"/>
              <a:t>za nekoliko </a:t>
            </a:r>
            <a:r>
              <a:rPr lang="sr-Latn-RS" altLang="en-US" dirty="0"/>
              <a:t>redova </a:t>
            </a:r>
            <a:r>
              <a:rPr lang="sr-Latn-RS" altLang="en-US" dirty="0" smtClean="0"/>
              <a:t>veličina </a:t>
            </a:r>
          </a:p>
          <a:p>
            <a:pPr marL="857250" lvl="1" indent="-457200" eaLnBrk="1" hangingPunct="1"/>
            <a:r>
              <a:rPr lang="sr-Latn-RS" altLang="en-US" dirty="0" smtClean="0"/>
              <a:t>Naime</a:t>
            </a:r>
            <a:r>
              <a:rPr lang="sr-Latn-RS" altLang="en-US" dirty="0"/>
              <a:t>, broj izgubljenih paketa se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estruko povećava jer unutrašnji čvorovi 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(ruteri) ne mogu da prihvate nove pakete </a:t>
            </a:r>
            <a:r>
              <a:rPr lang="sr-Latn-RS" altLang="en-US" dirty="0" smtClean="0"/>
              <a:t>zato što </a:t>
            </a:r>
            <a:r>
              <a:rPr lang="sr-Latn-RS" altLang="en-US" dirty="0"/>
              <a:t>su </a:t>
            </a:r>
            <a:r>
              <a:rPr lang="sr-Latn-RS" altLang="en-US" dirty="0" smtClean="0"/>
              <a:t>im prihvatni </a:t>
            </a:r>
            <a:r>
              <a:rPr lang="sr-Latn-RS" altLang="en-US" dirty="0"/>
              <a:t>baferi </a:t>
            </a:r>
            <a:r>
              <a:rPr lang="sr-Latn-RS" altLang="en-US" dirty="0" smtClean="0"/>
              <a:t>prepuni </a:t>
            </a:r>
          </a:p>
          <a:p>
            <a:pPr marL="857250" lvl="1" indent="-457200" eaLnBrk="1" hangingPunct="1"/>
            <a:r>
              <a:rPr lang="sr-Latn-RS" altLang="en-US" dirty="0" smtClean="0"/>
              <a:t>TCP poku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detektuje ovakve situacije i da </a:t>
            </a:r>
            <a:r>
              <a:rPr lang="sr-Latn-RS" altLang="en-US" dirty="0" smtClean="0"/>
              <a:t>u tim 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ajevima </a:t>
            </a:r>
            <a:r>
              <a:rPr lang="sr-Latn-RS" altLang="en-US" dirty="0"/>
              <a:t>uspori sa slanjem paketa dok se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a </a:t>
            </a:r>
            <a:r>
              <a:rPr lang="sr-Latn-RS" altLang="en-US" dirty="0"/>
              <a:t>ne </a:t>
            </a:r>
            <a:r>
              <a:rPr lang="sr-Latn-RS" altLang="en-US" dirty="0" smtClean="0"/>
              <a:t>rastereti </a:t>
            </a:r>
          </a:p>
          <a:p>
            <a:pPr marL="857250" lvl="1" indent="-457200" eaLnBrk="1" hangingPunct="1"/>
            <a:r>
              <a:rPr lang="sr-Latn-RS" altLang="en-US" dirty="0" smtClean="0"/>
              <a:t>Jedna od tehnika </a:t>
            </a:r>
            <a:r>
              <a:rPr lang="sr-Latn-RS" altLang="en-US" dirty="0"/>
              <a:t>koje se koriste u cilju smanjenja </a:t>
            </a:r>
            <a:r>
              <a:rPr lang="sr-Latn-RS" altLang="en-US" dirty="0" smtClean="0"/>
              <a:t>zagušenja </a:t>
            </a:r>
            <a:r>
              <a:rPr lang="sr-Latn-RS" altLang="en-US" dirty="0"/>
              <a:t>je da se pri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komunikacije paketi šalju </a:t>
            </a:r>
            <a:r>
              <a:rPr lang="sr-Latn-RS" altLang="en-US" dirty="0"/>
              <a:t>sporije </a:t>
            </a:r>
            <a:r>
              <a:rPr lang="sr-Latn-RS" altLang="en-US" dirty="0" smtClean="0"/>
              <a:t>(slow-start</a:t>
            </a:r>
            <a:r>
              <a:rPr lang="sr-Latn-RS" altLang="en-US" dirty="0"/>
              <a:t>), a da se brzina slanja postepeno </a:t>
            </a:r>
            <a:r>
              <a:rPr lang="sr-Latn-RS" altLang="en-US" dirty="0" smtClean="0"/>
              <a:t>povećava </a:t>
            </a:r>
            <a:r>
              <a:rPr lang="sr-Latn-RS" altLang="en-US" dirty="0"/>
              <a:t>kada se utvrdi da paketi zaista i </a:t>
            </a:r>
            <a:r>
              <a:rPr lang="sr-Latn-RS" altLang="en-US" dirty="0" smtClean="0"/>
              <a:t>stižu </a:t>
            </a:r>
            <a:r>
              <a:rPr lang="sr-Latn-RS" altLang="en-US" dirty="0"/>
              <a:t>na </a:t>
            </a:r>
            <a:r>
              <a:rPr lang="sr-Latn-RS" altLang="en-US" dirty="0" smtClean="0"/>
              <a:t>odredište </a:t>
            </a:r>
          </a:p>
        </p:txBody>
      </p:sp>
    </p:spTree>
    <p:extLst>
      <p:ext uri="{BB962C8B-B14F-4D97-AF65-F5344CB8AC3E}">
        <p14:creationId xmlns:p14="http://schemas.microsoft.com/office/powerpoint/2010/main" val="33613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>
                <a:solidFill>
                  <a:schemeClr val="hlink"/>
                </a:solidFill>
              </a:rPr>
              <a:t>TCP 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Činjenica da TCP protokol </a:t>
            </a:r>
            <a:r>
              <a:rPr lang="sr-Latn-RS" altLang="en-US" dirty="0"/>
              <a:t>da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zagušenja </a:t>
            </a:r>
            <a:r>
              <a:rPr lang="sr-Latn-RS" altLang="en-US" dirty="0"/>
              <a:t>je </a:t>
            </a:r>
            <a:r>
              <a:rPr lang="sr-Latn-RS" altLang="en-US" dirty="0" smtClean="0"/>
              <a:t>jedan od </a:t>
            </a:r>
            <a:r>
              <a:rPr lang="sr-Latn-RS" altLang="en-US" dirty="0"/>
              <a:t>razloga zbog </a:t>
            </a:r>
            <a:r>
              <a:rPr lang="sr-Latn-RS" altLang="en-US" dirty="0" smtClean="0"/>
              <a:t>čega </a:t>
            </a:r>
            <a:r>
              <a:rPr lang="sr-Latn-RS" altLang="en-US" dirty="0"/>
              <a:t>TCP spada u grupu sporijih protokola </a:t>
            </a:r>
            <a:endParaRPr lang="sr-Latn-RS" altLang="en-US" dirty="0" smtClean="0"/>
          </a:p>
          <a:p>
            <a:pPr marL="457200" indent="-457200" eaLnBrk="1" hangingPunct="1"/>
            <a:r>
              <a:rPr lang="sr-Latn-RS" altLang="en-US" dirty="0" smtClean="0"/>
              <a:t>Stoga se TCP ne </a:t>
            </a:r>
            <a:r>
              <a:rPr lang="sr-Latn-RS" altLang="en-US" dirty="0"/>
              <a:t>koristi se </a:t>
            </a:r>
            <a:r>
              <a:rPr lang="sr-Latn-RS" altLang="en-US" dirty="0" smtClean="0"/>
              <a:t>za aplikacije </a:t>
            </a:r>
            <a:r>
              <a:rPr lang="sr-Latn-RS" altLang="en-US" dirty="0"/>
              <a:t>kod kojih je brzina prenosa </a:t>
            </a:r>
            <a:r>
              <a:rPr lang="sr-Latn-RS" altLang="en-US" dirty="0" smtClean="0"/>
              <a:t>presudna</a:t>
            </a:r>
          </a:p>
        </p:txBody>
      </p:sp>
    </p:spTree>
    <p:extLst>
      <p:ext uri="{BB962C8B-B14F-4D97-AF65-F5344CB8AC3E}">
        <p14:creationId xmlns:p14="http://schemas.microsoft.com/office/powerpoint/2010/main" val="31719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UDP </a:t>
            </a:r>
            <a:r>
              <a:rPr lang="sr-Latn-RS" altLang="en-US" sz="3200" dirty="0">
                <a:solidFill>
                  <a:schemeClr val="hlink"/>
                </a:solidFill>
              </a:rPr>
              <a:t>p</a:t>
            </a:r>
            <a:r>
              <a:rPr lang="sv-SE" altLang="en-US" sz="3200" dirty="0" err="1">
                <a:solidFill>
                  <a:schemeClr val="hlink"/>
                </a:solidFill>
              </a:rPr>
              <a:t>rotokol</a:t>
            </a:r>
            <a:r>
              <a:rPr lang="sv-SE" altLang="en-US" sz="3200" dirty="0">
                <a:solidFill>
                  <a:schemeClr val="hlink"/>
                </a:solidFill>
              </a:rPr>
              <a:t> </a:t>
            </a:r>
            <a:r>
              <a:rPr lang="sr-Latn-RS" altLang="en-US" sz="3200" dirty="0">
                <a:solidFill>
                  <a:schemeClr val="hlink"/>
                </a:solidFill>
              </a:rPr>
              <a:t>transportnog </a:t>
            </a:r>
            <a:r>
              <a:rPr lang="sv-SE" altLang="en-US" sz="3200" dirty="0" err="1">
                <a:solidFill>
                  <a:schemeClr val="hlink"/>
                </a:solidFill>
              </a:rPr>
              <a:t>sloja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UDP</a:t>
            </a:r>
            <a:r>
              <a:rPr lang="sr-Latn-RS" altLang="en-US" dirty="0"/>
              <a:t> (User Datagram protocol) je protokol transportnog sloja u okviru </a:t>
            </a:r>
            <a:r>
              <a:rPr lang="sr-Latn-RS" altLang="en-US" dirty="0" smtClean="0"/>
              <a:t>Interneta koji </a:t>
            </a:r>
            <a:r>
              <a:rPr lang="sr-Latn-RS" altLang="en-US" dirty="0"/>
              <a:t>ne </a:t>
            </a:r>
            <a:r>
              <a:rPr lang="sr-Latn-RS" altLang="en-US" dirty="0" smtClean="0"/>
              <a:t>vrši </a:t>
            </a:r>
            <a:r>
              <a:rPr lang="sr-Latn-RS" altLang="en-US" dirty="0"/>
              <a:t>uspostavljanje konekcije pre </a:t>
            </a:r>
            <a:r>
              <a:rPr lang="sr-Latn-RS" altLang="en-US" dirty="0" smtClean="0"/>
              <a:t>započinjanja komunikacije</a:t>
            </a:r>
          </a:p>
          <a:p>
            <a:pPr marL="857250" lvl="1" indent="-457200" eaLnBrk="1" hangingPunct="1"/>
            <a:r>
              <a:rPr lang="sr-Latn-RS" altLang="en-US" dirty="0" smtClean="0"/>
              <a:t>Prilikom korišćenja </a:t>
            </a:r>
            <a:r>
              <a:rPr lang="sr-Latn-RS" altLang="en-US" dirty="0"/>
              <a:t>UDP protokola ne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se potvrda prijema poslatih paketa, </a:t>
            </a:r>
            <a:r>
              <a:rPr lang="sr-Latn-RS" altLang="en-US" dirty="0" smtClean="0"/>
              <a:t>tako da </a:t>
            </a:r>
            <a:r>
              <a:rPr lang="sr-Latn-RS" altLang="en-US" dirty="0"/>
              <a:t>se komunikacija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smatrati </a:t>
            </a:r>
            <a:r>
              <a:rPr lang="sr-Latn-RS" altLang="en-US" dirty="0" smtClean="0"/>
              <a:t>nepouzdanom </a:t>
            </a:r>
          </a:p>
          <a:p>
            <a:pPr marL="857250" lvl="1" indent="-457200" eaLnBrk="1" hangingPunct="1"/>
            <a:r>
              <a:rPr lang="sr-Latn-RS" altLang="en-US" dirty="0" smtClean="0"/>
              <a:t>Osnovni </a:t>
            </a:r>
            <a:r>
              <a:rPr lang="sr-Latn-RS" altLang="en-US" dirty="0"/>
              <a:t>razlozi </a:t>
            </a:r>
            <a:r>
              <a:rPr lang="sr-Latn-RS" altLang="en-US" dirty="0" smtClean="0"/>
              <a:t>korišćenja UDP </a:t>
            </a:r>
            <a:r>
              <a:rPr lang="sr-Latn-RS" altLang="en-US" dirty="0"/>
              <a:t>protokola su, pre svega, njegova brzina </a:t>
            </a:r>
            <a:r>
              <a:rPr lang="sr-Latn-RS" altLang="en-US" dirty="0" smtClean="0"/>
              <a:t>- </a:t>
            </a:r>
            <a:r>
              <a:rPr lang="sr-Latn-RS" altLang="en-US" dirty="0"/>
              <a:t>zbog toga se uglavnom </a:t>
            </a:r>
            <a:r>
              <a:rPr lang="sr-Latn-RS" altLang="en-US" dirty="0" smtClean="0"/>
              <a:t>koristi od </a:t>
            </a:r>
            <a:r>
              <a:rPr lang="sr-Latn-RS" altLang="en-US" dirty="0"/>
              <a:t>strane aplikacija koje imaju potrebu za komunikacijom u realnom </a:t>
            </a:r>
            <a:r>
              <a:rPr lang="sr-Latn-RS" altLang="en-US" dirty="0" smtClean="0"/>
              <a:t>vremenu (real </a:t>
            </a:r>
            <a:r>
              <a:rPr lang="sr-Latn-RS" altLang="en-US" dirty="0"/>
              <a:t>time), kao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su npr. audio-video prenosi, internet telefonija, igrice </a:t>
            </a:r>
            <a:r>
              <a:rPr lang="sr-Latn-RS" altLang="en-US" dirty="0" smtClean="0"/>
              <a:t>i sl.</a:t>
            </a:r>
          </a:p>
          <a:p>
            <a:pPr marL="857250" lvl="1" indent="-457200" eaLnBrk="1" hangingPunct="1"/>
            <a:r>
              <a:rPr lang="sr-Latn-RS" altLang="en-US" dirty="0" smtClean="0"/>
              <a:t>Takode</a:t>
            </a:r>
            <a:r>
              <a:rPr lang="sr-Latn-RS" altLang="en-US" dirty="0"/>
              <a:t>, UDP se koristi za aplikacione protokole koji daju </a:t>
            </a:r>
            <a:r>
              <a:rPr lang="sr-Latn-RS" altLang="en-US" dirty="0" smtClean="0"/>
              <a:t>elementarne mrežne </a:t>
            </a:r>
            <a:r>
              <a:rPr lang="sr-Latn-RS" altLang="en-US" dirty="0"/>
              <a:t>usluge i </a:t>
            </a:r>
            <a:r>
              <a:rPr lang="sr-Latn-RS" altLang="en-US" dirty="0" smtClean="0"/>
              <a:t>vrše </a:t>
            </a:r>
            <a:r>
              <a:rPr lang="sr-Latn-RS" altLang="en-US" dirty="0"/>
              <a:t>kontrolu </a:t>
            </a:r>
            <a:r>
              <a:rPr lang="sr-Latn-RS" altLang="en-US" dirty="0" smtClean="0"/>
              <a:t>mreže </a:t>
            </a:r>
            <a:r>
              <a:rPr lang="sr-Latn-RS" altLang="en-US" dirty="0"/>
              <a:t>(npr. DHCP, DNS, SNMP)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44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Sistem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mena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d</a:t>
            </a:r>
            <a:r>
              <a:rPr lang="sv-SE" altLang="en-US" sz="3200" dirty="0" smtClean="0">
                <a:solidFill>
                  <a:schemeClr val="hlink"/>
                </a:solidFill>
              </a:rPr>
              <a:t>omena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IP adrese su pogodne za </a:t>
            </a:r>
            <a:r>
              <a:rPr lang="sr-Latn-RS" altLang="en-US" dirty="0" smtClean="0"/>
              <a:t>korišćenje od strane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</a:t>
            </a:r>
            <a:r>
              <a:rPr lang="sr-Latn-RS" altLang="en-US" dirty="0"/>
              <a:t>, ali nisu pogodne za ljudsku </a:t>
            </a:r>
            <a:r>
              <a:rPr lang="sr-Latn-RS" altLang="en-US" dirty="0" smtClean="0"/>
              <a:t>upotrebu </a:t>
            </a:r>
          </a:p>
          <a:p>
            <a:pPr marL="857250" lvl="1" indent="-457200" eaLnBrk="1" hangingPunct="1"/>
            <a:r>
              <a:rPr lang="sr-Latn-RS" altLang="en-US" dirty="0" smtClean="0"/>
              <a:t>Stoga je uveden je sistem imena domena (</a:t>
            </a:r>
            <a:r>
              <a:rPr lang="sr-Latn-RS" altLang="en-US" dirty="0" err="1" smtClean="0"/>
              <a:t>domain</a:t>
            </a:r>
            <a:r>
              <a:rPr lang="sr-Latn-RS" altLang="en-US" dirty="0" smtClean="0"/>
              <a:t> </a:t>
            </a:r>
            <a:r>
              <a:rPr lang="sr-Latn-RS" altLang="en-US" dirty="0" err="1" smtClean="0"/>
              <a:t>name</a:t>
            </a:r>
            <a:r>
              <a:rPr lang="sr-Latn-RS" altLang="en-US" dirty="0" smtClean="0"/>
              <a:t> system - DNS) –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adrese</a:t>
            </a:r>
            <a:r>
              <a:rPr lang="pl-PL" altLang="en-US" dirty="0" smtClean="0"/>
              <a:t> </a:t>
            </a:r>
            <a:r>
              <a:rPr lang="pl-PL" altLang="en-US" dirty="0" err="1" smtClean="0"/>
              <a:t>hostova</a:t>
            </a:r>
            <a:r>
              <a:rPr lang="pl-PL" altLang="en-US" dirty="0" smtClean="0"/>
              <a:t> </a:t>
            </a:r>
            <a:r>
              <a:rPr lang="pl-PL" altLang="en-US" dirty="0"/>
              <a:t>(</a:t>
            </a:r>
            <a:r>
              <a:rPr lang="pl-PL" altLang="en-US" dirty="0" err="1"/>
              <a:t>servera</a:t>
            </a:r>
            <a:r>
              <a:rPr lang="pl-PL" altLang="en-US" dirty="0"/>
              <a:t>) </a:t>
            </a:r>
            <a:r>
              <a:rPr lang="pl-PL" altLang="en-US" dirty="0" err="1"/>
              <a:t>zadaju</a:t>
            </a:r>
            <a:r>
              <a:rPr lang="pl-PL" altLang="en-US" dirty="0"/>
              <a:t> </a:t>
            </a:r>
            <a:r>
              <a:rPr lang="pl-PL" altLang="en-US" dirty="0" err="1"/>
              <a:t>se</a:t>
            </a:r>
            <a:r>
              <a:rPr lang="pl-PL" altLang="en-US" dirty="0"/>
              <a:t> u </a:t>
            </a:r>
            <a:r>
              <a:rPr lang="pl-PL" altLang="en-US" dirty="0" err="1"/>
              <a:t>tekstualnom</a:t>
            </a:r>
            <a:r>
              <a:rPr lang="pl-PL" altLang="en-US" dirty="0"/>
              <a:t> </a:t>
            </a:r>
            <a:r>
              <a:rPr lang="pl-PL" altLang="en-US" dirty="0" err="1"/>
              <a:t>obliku</a:t>
            </a:r>
            <a:r>
              <a:rPr lang="sr-Latn-RS" altLang="en-US" dirty="0" smtClean="0"/>
              <a:t> </a:t>
            </a:r>
          </a:p>
          <a:p>
            <a:pPr marL="857250" lvl="1" indent="-457200" eaLnBrk="1" hangingPunct="1"/>
            <a:r>
              <a:rPr lang="sr-Latn-RS" altLang="en-US" dirty="0" smtClean="0"/>
              <a:t>DNS </a:t>
            </a:r>
            <a:r>
              <a:rPr lang="sr-Latn-RS" altLang="en-US" dirty="0"/>
              <a:t>se smatra „telefonskim imenikom” </a:t>
            </a:r>
            <a:r>
              <a:rPr lang="sr-Latn-RS" altLang="en-US" dirty="0" smtClean="0"/>
              <a:t>Interneta, koje </a:t>
            </a:r>
            <a:r>
              <a:rPr lang="sr-Latn-RS" altLang="en-US" dirty="0"/>
              <a:t>imenima domena dodeljuje razne informacije (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IP adrese</a:t>
            </a:r>
            <a:r>
              <a:rPr lang="sr-Latn-RS" altLang="en-US" dirty="0" smtClean="0"/>
              <a:t>) </a:t>
            </a:r>
          </a:p>
          <a:p>
            <a:pPr marL="1257300" lvl="2" indent="-457200" eaLnBrk="1" hangingPunct="1"/>
            <a:r>
              <a:rPr lang="sr-Latn-RS" altLang="en-US" dirty="0" smtClean="0"/>
              <a:t>Na primer, već </a:t>
            </a:r>
            <a:r>
              <a:rPr lang="sr-Latn-RS" altLang="en-US" dirty="0"/>
              <a:t>pomenuti studentski server </a:t>
            </a:r>
            <a:r>
              <a:rPr lang="sr-Latn-RS" altLang="en-US" dirty="0" smtClean="0"/>
              <a:t>Matemati</a:t>
            </a:r>
            <a:r>
              <a:rPr lang="sr-Latn-RS" altLang="en-US" dirty="0"/>
              <a:t>č</a:t>
            </a:r>
            <a:r>
              <a:rPr lang="sr-Latn-RS" altLang="en-US" dirty="0" smtClean="0"/>
              <a:t>kog </a:t>
            </a:r>
            <a:r>
              <a:rPr lang="sr-Latn-RS" altLang="en-US" dirty="0"/>
              <a:t>fakulteta u Beogradu </a:t>
            </a:r>
            <a:r>
              <a:rPr lang="sr-Latn-RS" altLang="en-US" dirty="0" smtClean="0"/>
              <a:t>ima domen alas.matf.bg.ac.rs</a:t>
            </a:r>
          </a:p>
          <a:p>
            <a:pPr marL="857250" lvl="1" indent="-457200" eaLnBrk="1" hangingPunct="1"/>
            <a:r>
              <a:rPr lang="sr-Latn-RS" altLang="en-US" dirty="0" smtClean="0"/>
              <a:t>Domeni </a:t>
            </a:r>
            <a:r>
              <a:rPr lang="sr-Latn-RS" altLang="en-US" dirty="0"/>
              <a:t>su hijerarhijski organizovani i č</a:t>
            </a:r>
            <a:r>
              <a:rPr lang="sr-Latn-RS" altLang="en-US" dirty="0" smtClean="0"/>
              <a:t>itaju </a:t>
            </a:r>
            <a:r>
              <a:rPr lang="sr-Latn-RS" altLang="en-US" dirty="0"/>
              <a:t>se </a:t>
            </a:r>
            <a:r>
              <a:rPr lang="sr-Latn-RS" altLang="en-US" dirty="0" smtClean="0"/>
              <a:t>s desna </a:t>
            </a:r>
            <a:r>
              <a:rPr lang="sr-Latn-RS" altLang="en-US" dirty="0"/>
              <a:t>na </a:t>
            </a:r>
            <a:r>
              <a:rPr lang="sr-Latn-RS" altLang="en-US" dirty="0" smtClean="0"/>
              <a:t>levo</a:t>
            </a:r>
          </a:p>
          <a:p>
            <a:pPr marL="1257300" lvl="2" indent="-457200" eaLnBrk="1" hangingPunct="1"/>
            <a:r>
              <a:rPr lang="sr-Latn-RS" altLang="en-US" dirty="0" smtClean="0"/>
              <a:t>Na primer, </a:t>
            </a:r>
            <a:r>
              <a:rPr lang="sr-Latn-RS" altLang="en-US" dirty="0"/>
              <a:t>domen rs </a:t>
            </a:r>
            <a:r>
              <a:rPr lang="sr-Latn-RS" altLang="en-US" dirty="0" smtClean="0"/>
              <a:t>ozna</a:t>
            </a:r>
            <a:r>
              <a:rPr lang="sr-Latn-RS" altLang="en-US" dirty="0"/>
              <a:t>č</a:t>
            </a:r>
            <a:r>
              <a:rPr lang="sr-Latn-RS" altLang="en-US" dirty="0" smtClean="0"/>
              <a:t>ava </a:t>
            </a:r>
            <a:r>
              <a:rPr lang="sr-Latn-RS" altLang="en-US" dirty="0"/>
              <a:t>Republiku Srbiju, ac.rs </a:t>
            </a:r>
            <a:r>
              <a:rPr lang="sr-Latn-RS" altLang="en-US" dirty="0" smtClean="0"/>
              <a:t>označava akademsku mrežu </a:t>
            </a:r>
            <a:r>
              <a:rPr lang="sr-Latn-RS" altLang="en-US" dirty="0"/>
              <a:t>u Srbiji, bg.ac.rs njen </a:t>
            </a:r>
            <a:r>
              <a:rPr lang="sr-Latn-RS" altLang="en-US" dirty="0" smtClean="0"/>
              <a:t>čvor </a:t>
            </a:r>
            <a:r>
              <a:rPr lang="sr-Latn-RS" altLang="en-US" dirty="0"/>
              <a:t>u Beogradu, </a:t>
            </a:r>
            <a:r>
              <a:rPr lang="sr-Latn-RS" altLang="en-US" dirty="0" smtClean="0"/>
              <a:t>matf.bg.ac.rs označava Matematički </a:t>
            </a:r>
            <a:r>
              <a:rPr lang="sr-Latn-RS" altLang="en-US" dirty="0"/>
              <a:t>fakultet, dok alas.matf.bg.ac.rs </a:t>
            </a:r>
            <a:r>
              <a:rPr lang="sr-Latn-RS" altLang="en-US" dirty="0" smtClean="0"/>
              <a:t>ozna</a:t>
            </a:r>
            <a:r>
              <a:rPr lang="sr-Latn-RS" altLang="en-US" dirty="0"/>
              <a:t>č</a:t>
            </a:r>
            <a:r>
              <a:rPr lang="sr-Latn-RS" altLang="en-US" dirty="0" smtClean="0"/>
              <a:t>ava </a:t>
            </a:r>
            <a:r>
              <a:rPr lang="sr-Latn-RS" altLang="en-US" dirty="0"/>
              <a:t>konkretan </a:t>
            </a:r>
            <a:r>
              <a:rPr lang="sr-Latn-RS" altLang="en-US" dirty="0" smtClean="0"/>
              <a:t>studentski server </a:t>
            </a:r>
            <a:r>
              <a:rPr lang="sr-Latn-RS" altLang="en-US" dirty="0"/>
              <a:t>koji </a:t>
            </a:r>
            <a:r>
              <a:rPr lang="sr-Latn-RS" altLang="en-US" dirty="0" smtClean="0"/>
              <a:t>tako imenovan </a:t>
            </a:r>
            <a:r>
              <a:rPr lang="sr-Latn-RS" altLang="en-US" dirty="0"/>
              <a:t>u </a:t>
            </a:r>
            <a:r>
              <a:rPr lang="sr-Latn-RS" altLang="en-US" dirty="0" smtClean="0"/>
              <a:t>čast </a:t>
            </a:r>
            <a:r>
              <a:rPr lang="sr-Latn-RS" altLang="en-US" dirty="0"/>
              <a:t>velikog </a:t>
            </a:r>
            <a:r>
              <a:rPr lang="sr-Latn-RS" altLang="en-US" dirty="0" smtClean="0"/>
              <a:t>matematičara </a:t>
            </a:r>
            <a:r>
              <a:rPr lang="sr-Latn-RS" altLang="en-US" dirty="0"/>
              <a:t>Mihaila </a:t>
            </a:r>
            <a:r>
              <a:rPr lang="sr-Latn-RS" altLang="en-US" dirty="0" smtClean="0"/>
              <a:t>Petrovića Alasa</a:t>
            </a:r>
          </a:p>
          <a:p>
            <a:pPr marL="857250" lvl="1" indent="-457200" eaLnBrk="1" hangingPunct="1"/>
            <a:r>
              <a:rPr lang="sr-Latn-RS" altLang="en-US" dirty="0"/>
              <a:t>Domeni </a:t>
            </a:r>
            <a:r>
              <a:rPr lang="sr-Latn-RS" altLang="en-US" dirty="0" smtClean="0"/>
              <a:t>najvi</a:t>
            </a:r>
            <a:r>
              <a:rPr lang="sr-Latn-RS" altLang="en-US" dirty="0"/>
              <a:t>š</a:t>
            </a:r>
            <a:r>
              <a:rPr lang="sr-Latn-RS" altLang="en-US" dirty="0" smtClean="0"/>
              <a:t>eg </a:t>
            </a:r>
            <a:r>
              <a:rPr lang="sr-Latn-RS" altLang="en-US" dirty="0"/>
              <a:t>nivoa mogu biti bilo nacionalni (kao u navedenom primeru</a:t>
            </a:r>
            <a:r>
              <a:rPr lang="sr-Latn-RS" altLang="en-US" dirty="0" smtClean="0"/>
              <a:t>), bilo generi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(npr. .com, .org, .net</a:t>
            </a:r>
            <a:r>
              <a:rPr lang="sr-Latn-RS" altLang="en-US" dirty="0" smtClean="0"/>
              <a:t>), a novom regulativom je liberalizovano korišćenje domena najvišeg nivoa</a:t>
            </a:r>
          </a:p>
        </p:txBody>
      </p:sp>
    </p:spTree>
    <p:extLst>
      <p:ext uri="{BB962C8B-B14F-4D97-AF65-F5344CB8AC3E}">
        <p14:creationId xmlns:p14="http://schemas.microsoft.com/office/powerpoint/2010/main" val="1761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24" y="1220776"/>
            <a:ext cx="6657305" cy="505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Slojevitost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708656" y="6240935"/>
            <a:ext cx="3960439" cy="320568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sr-Latn-RS" altLang="en-US" sz="1200" dirty="0" smtClean="0"/>
              <a:t>Prikaz komunikacije i protokola komunikacije</a:t>
            </a:r>
            <a:endParaRPr lang="sr-Latn-R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01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Sistem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mena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d</a:t>
            </a:r>
            <a:r>
              <a:rPr lang="sv-SE" altLang="en-US" sz="3200" dirty="0" smtClean="0">
                <a:solidFill>
                  <a:schemeClr val="hlink"/>
                </a:solidFill>
              </a:rPr>
              <a:t>omena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Domeni </a:t>
            </a:r>
            <a:r>
              <a:rPr lang="sr-Latn-RS" altLang="en-US" dirty="0"/>
              <a:t>se koriste u okviru </a:t>
            </a:r>
            <a:r>
              <a:rPr lang="sr-Latn-RS" altLang="en-US" dirty="0" smtClean="0"/>
              <a:t>jedinstvenih lokatora </a:t>
            </a:r>
            <a:r>
              <a:rPr lang="sr-Latn-RS" altLang="en-US" dirty="0"/>
              <a:t>resursa na Vebu (URL), u okviru adresa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, itd</a:t>
            </a:r>
            <a:r>
              <a:rPr lang="sr-Latn-RS" altLang="en-US" dirty="0" smtClean="0"/>
              <a:t>.</a:t>
            </a:r>
          </a:p>
          <a:p>
            <a:pPr marL="857250" lvl="1" indent="-457200" eaLnBrk="1" hangingPunct="1"/>
            <a:r>
              <a:rPr lang="sr-Latn-RS" altLang="en-US" dirty="0"/>
              <a:t>Prilikom preslikavanja domena u adrese, koriste se usluge distribuirane </a:t>
            </a:r>
            <a:r>
              <a:rPr lang="sr-Latn-RS" altLang="en-US" dirty="0" smtClean="0"/>
              <a:t>DNS baze podataka</a:t>
            </a:r>
          </a:p>
          <a:p>
            <a:pPr marL="1257300" lvl="2" indent="-457200" eaLnBrk="1" hangingPunct="1"/>
            <a:r>
              <a:rPr lang="sr-Latn-RS" altLang="en-US" dirty="0" smtClean="0"/>
              <a:t>Specijalizovani </a:t>
            </a:r>
            <a:r>
              <a:rPr lang="sr-Latn-RS" altLang="en-US" dirty="0"/>
              <a:t>DNS serveri č</a:t>
            </a:r>
            <a:r>
              <a:rPr lang="sr-Latn-RS" altLang="en-US" dirty="0" smtClean="0"/>
              <a:t>uvaju </a:t>
            </a:r>
            <a:r>
              <a:rPr lang="sr-Latn-RS" altLang="en-US" dirty="0"/>
              <a:t>delove ove </a:t>
            </a:r>
            <a:r>
              <a:rPr lang="sr-Latn-RS" altLang="en-US" dirty="0" smtClean="0"/>
              <a:t>baze </a:t>
            </a:r>
          </a:p>
          <a:p>
            <a:pPr marL="1257300" lvl="2" indent="-457200" eaLnBrk="1" hangingPunct="1"/>
            <a:r>
              <a:rPr lang="sr-Latn-RS" altLang="en-US" dirty="0" smtClean="0"/>
              <a:t>Ovi serveri su </a:t>
            </a:r>
            <a:r>
              <a:rPr lang="sr-Latn-RS" altLang="en-US" dirty="0"/>
              <a:t>hijerarhijski organizovani i </a:t>
            </a:r>
            <a:r>
              <a:rPr lang="sr-Latn-RS" altLang="en-US" dirty="0" smtClean="0"/>
              <a:t>njihova </a:t>
            </a:r>
            <a:r>
              <a:rPr lang="sr-Latn-RS" altLang="en-US" dirty="0"/>
              <a:t>hijerarhija uglavnom prati hijerarhiju </a:t>
            </a:r>
            <a:r>
              <a:rPr lang="sr-Latn-RS" altLang="en-US" dirty="0" smtClean="0"/>
              <a:t>domena</a:t>
            </a:r>
          </a:p>
        </p:txBody>
      </p:sp>
      <p:pic>
        <p:nvPicPr>
          <p:cNvPr id="4098" name="Picture 2" descr="C:\Courses\Matf UVIT 2015-16\Predavanja\slika003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77" b="38616"/>
          <a:stretch/>
        </p:blipFill>
        <p:spPr bwMode="auto">
          <a:xfrm>
            <a:off x="3773694" y="3717032"/>
            <a:ext cx="5375532" cy="312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/>
          <a:stretch/>
        </p:blipFill>
        <p:spPr bwMode="auto">
          <a:xfrm>
            <a:off x="6444208" y="3123164"/>
            <a:ext cx="271199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6840760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Различите апликације користе различите портове </a:t>
            </a:r>
          </a:p>
          <a:p>
            <a:pPr lvl="1" eaLnBrk="1" hangingPunct="1"/>
            <a:r>
              <a:rPr lang="sr-Latn-RS" altLang="en-US" dirty="0" smtClean="0"/>
              <a:t>HTTP </a:t>
            </a:r>
            <a:r>
              <a:rPr lang="sr-Cyrl-RS" altLang="en-US" dirty="0" smtClean="0"/>
              <a:t>сервер подразумевано користи порт 80</a:t>
            </a:r>
          </a:p>
          <a:p>
            <a:pPr lvl="1" eaLnBrk="1" hangingPunct="1"/>
            <a:r>
              <a:rPr lang="sr-Latn-RS" altLang="en-US" dirty="0" smtClean="0"/>
              <a:t>Telnet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23</a:t>
            </a:r>
          </a:p>
          <a:p>
            <a:pPr lvl="1" eaLnBrk="1" hangingPunct="1"/>
            <a:r>
              <a:rPr lang="sr-Latn-RS" altLang="en-US" dirty="0" smtClean="0"/>
              <a:t>FTP </a:t>
            </a:r>
            <a:r>
              <a:rPr lang="sr-Cyrl-RS" altLang="en-US" dirty="0" smtClean="0"/>
              <a:t>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21</a:t>
            </a:r>
            <a:endParaRPr lang="en-US" altLang="en-US" dirty="0"/>
          </a:p>
          <a:p>
            <a:pPr lvl="1" eaLnBrk="1" hangingPunct="1"/>
            <a:r>
              <a:rPr lang="sr-Latn-RS" altLang="en-US" dirty="0" smtClean="0"/>
              <a:t>POP3 </a:t>
            </a:r>
            <a:r>
              <a:rPr lang="sr-Cyrl-RS" altLang="en-US" dirty="0" smtClean="0"/>
              <a:t>порт 110, а </a:t>
            </a:r>
            <a:r>
              <a:rPr lang="en-US" altLang="en-US" dirty="0" smtClean="0"/>
              <a:t>SMTP </a:t>
            </a:r>
            <a:r>
              <a:rPr lang="sr-Cyrl-RS" altLang="en-US" dirty="0" smtClean="0"/>
              <a:t>порт 25</a:t>
            </a:r>
          </a:p>
          <a:p>
            <a:pPr lvl="1" eaLnBrk="1" hangingPunct="1"/>
            <a:r>
              <a:rPr lang="sr-Cyrl-RS" altLang="en-US" dirty="0" smtClean="0"/>
              <a:t>Сервер за време порт 37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Порт представља једнозначни </a:t>
            </a:r>
            <a:br>
              <a:rPr lang="sr-Cyrl-RS" altLang="en-US" dirty="0" smtClean="0"/>
            </a:br>
            <a:r>
              <a:rPr lang="sr-Cyrl-RS" altLang="en-US" dirty="0" smtClean="0"/>
              <a:t>идентификатор</a:t>
            </a:r>
            <a:r>
              <a:rPr lang="en-US" altLang="en-US" dirty="0" smtClean="0"/>
              <a:t> – </a:t>
            </a:r>
            <a:r>
              <a:rPr lang="sr-Cyrl-RS" altLang="en-US" dirty="0" smtClean="0"/>
              <a:t>број између 0 и 65535</a:t>
            </a:r>
          </a:p>
          <a:p>
            <a:pPr eaLnBrk="1" hangingPunct="1"/>
            <a:r>
              <a:rPr lang="sr-Cyrl-RS" altLang="en-US" dirty="0" smtClean="0"/>
              <a:t>Порт представља логичку везу између</a:t>
            </a:r>
            <a:br>
              <a:rPr lang="sr-Cyrl-RS" altLang="en-US" dirty="0" smtClean="0"/>
            </a:br>
            <a:r>
              <a:rPr lang="sr-Cyrl-RS" altLang="en-US" dirty="0" smtClean="0"/>
              <a:t>конкретног софтвера и хардвера на ком </a:t>
            </a:r>
            <a:br>
              <a:rPr lang="sr-Cyrl-RS" altLang="en-US" dirty="0" smtClean="0"/>
            </a:br>
            <a:r>
              <a:rPr lang="sr-Cyrl-RS" altLang="en-US" dirty="0" smtClean="0"/>
              <a:t>се тај софтвер извршава</a:t>
            </a:r>
          </a:p>
          <a:p>
            <a:pPr eaLnBrk="1" hangingPunct="1"/>
            <a:r>
              <a:rPr lang="sr-Cyrl-RS" altLang="en-US" dirty="0" smtClean="0"/>
              <a:t>Порт не представља место на које се прикључује уређај, већ број који означава приступну тачку за комуникацију са сервером</a:t>
            </a:r>
            <a:r>
              <a:rPr lang="sr-Cyrl-RS" altLang="en-US" dirty="0"/>
              <a:t/>
            </a:r>
            <a:br>
              <a:rPr lang="sr-Cyrl-RS" altLang="en-US" dirty="0"/>
            </a:br>
            <a:r>
              <a:rPr lang="sr-Cyrl-RS" altLang="en-US" dirty="0" smtClean="0"/>
              <a:t> 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98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не би било броја порта, онда сервер не би знао са којом клијентском апликацијом комуницира, нити по ком се протоклу та комуникација реализује</a:t>
            </a:r>
          </a:p>
          <a:p>
            <a:pPr lvl="1" eaLnBrk="1" hangingPunct="1"/>
            <a:r>
              <a:rPr lang="sr-Cyrl-RS" altLang="en-US" dirty="0" smtClean="0"/>
              <a:t>Могло би се догодити, на пример, да прегледач, уместо да комуницира са веб сервером, покушава успостави комуникацију са сервером електронске поште</a:t>
            </a:r>
          </a:p>
          <a:p>
            <a:pPr eaLnBrk="1" hangingPunct="1"/>
            <a:r>
              <a:rPr lang="en-US" altLang="en-US" dirty="0" smtClean="0"/>
              <a:t>TCP</a:t>
            </a:r>
            <a:r>
              <a:rPr lang="sr-Cyrl-RS" altLang="en-US" dirty="0" smtClean="0"/>
              <a:t> портови између 0 и 1023 су резервисани за познате сервисе и не препоручује се да се ти портови користе за „нове“ серверске програме</a:t>
            </a:r>
          </a:p>
          <a:p>
            <a:pPr eaLnBrk="1" hangingPunct="1"/>
            <a:r>
              <a:rPr lang="sr-Cyrl-RS" altLang="en-US" dirty="0" smtClean="0"/>
              <a:t>Ако се извршавају серверски програми на рачунарској мрежи компаније, тада са администратором система треба проверити који су портови слободни, а који заузети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59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interfejs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57200" indent="-457200" eaLnBrk="1" hangingPunct="1"/>
            <a:r>
              <a:rPr lang="sr-Latn-RS" altLang="en-US" dirty="0" smtClean="0"/>
              <a:t>Većina </a:t>
            </a:r>
            <a:r>
              <a:rPr lang="sr-Latn-RS" altLang="en-US" dirty="0"/>
              <a:t>savremenih operativnih sistema i programskih jezika daje </a:t>
            </a:r>
            <a:r>
              <a:rPr lang="sr-Latn-RS" altLang="en-US" dirty="0" smtClean="0"/>
              <a:t>direktnu podršku </a:t>
            </a:r>
            <a:r>
              <a:rPr lang="sr-Latn-RS" altLang="en-US" dirty="0"/>
              <a:t>za </a:t>
            </a:r>
            <a:r>
              <a:rPr lang="sr-Latn-RS" altLang="en-US" dirty="0" smtClean="0"/>
              <a:t>korišćenje </a:t>
            </a:r>
            <a:r>
              <a:rPr lang="sr-Latn-RS" altLang="en-US" dirty="0"/>
              <a:t>Internet (TCP/IP familije) </a:t>
            </a:r>
            <a:r>
              <a:rPr lang="sr-Latn-RS" altLang="en-US" dirty="0" smtClean="0"/>
              <a:t>protokola</a:t>
            </a:r>
          </a:p>
          <a:p>
            <a:pPr marL="457200" indent="-457200" eaLnBrk="1" hangingPunct="1"/>
            <a:r>
              <a:rPr lang="sr-Latn-RS" altLang="en-US" dirty="0" smtClean="0"/>
              <a:t>Podrška </a:t>
            </a:r>
            <a:r>
              <a:rPr lang="sr-Latn-RS" altLang="en-US" dirty="0"/>
              <a:t>za </a:t>
            </a:r>
            <a:r>
              <a:rPr lang="sr-Latn-RS" altLang="en-US" dirty="0" smtClean="0"/>
              <a:t>korišćenje ovih </a:t>
            </a:r>
            <a:r>
              <a:rPr lang="sr-Latn-RS" altLang="en-US" dirty="0"/>
              <a:t>protokola u okviru programa se realizuje kroz koncept soketa </a:t>
            </a:r>
            <a:r>
              <a:rPr lang="sr-Latn-RS" altLang="en-US" dirty="0" smtClean="0"/>
              <a:t>(socket)</a:t>
            </a:r>
            <a:endParaRPr lang="sr-Latn-RS" altLang="en-US" dirty="0"/>
          </a:p>
          <a:p>
            <a:pPr marL="457200" indent="-457200" eaLnBrk="1" hangingPunct="1"/>
            <a:r>
              <a:rPr lang="sr-Latn-RS" altLang="en-US" dirty="0"/>
              <a:t>Socket je apstrakcija kojom se programeru predstavlja kanal </a:t>
            </a:r>
            <a:r>
              <a:rPr lang="sr-Latn-RS" altLang="en-US" dirty="0" smtClean="0"/>
              <a:t>komunikacije (</a:t>
            </a:r>
            <a:r>
              <a:rPr lang="sr-Latn-RS" altLang="en-US" dirty="0"/>
              <a:t>zasnovan bilo na TCP bilo na UDP protokolu</a:t>
            </a:r>
            <a:r>
              <a:rPr lang="sr-Latn-RS" altLang="en-US" dirty="0" smtClean="0"/>
              <a:t>)</a:t>
            </a:r>
          </a:p>
          <a:p>
            <a:pPr marL="457200" indent="-457200" eaLnBrk="1" hangingPunct="1"/>
            <a:r>
              <a:rPr lang="sr-Latn-RS" altLang="en-US" dirty="0" smtClean="0"/>
              <a:t>Programer pi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podatke u </a:t>
            </a:r>
            <a:r>
              <a:rPr lang="sr-Latn-RS" altLang="en-US" dirty="0" smtClean="0"/>
              <a:t>soket ili čita </a:t>
            </a:r>
            <a:r>
              <a:rPr lang="sr-Latn-RS" altLang="en-US" dirty="0"/>
              <a:t>podatke iz soketa,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</a:t>
            </a:r>
            <a:r>
              <a:rPr lang="sr-Latn-RS" altLang="en-US" dirty="0" smtClean="0"/>
              <a:t>sli</a:t>
            </a:r>
            <a:r>
              <a:rPr lang="sr-Latn-RS" altLang="en-US" dirty="0"/>
              <a:t>č</a:t>
            </a:r>
            <a:r>
              <a:rPr lang="sr-Latn-RS" altLang="en-US" dirty="0" smtClean="0"/>
              <a:t>an 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kao da je u pitanju </a:t>
            </a:r>
            <a:r>
              <a:rPr lang="sr-Latn-RS" altLang="en-US" dirty="0" smtClean="0"/>
              <a:t>obična datoteka</a:t>
            </a:r>
            <a:r>
              <a:rPr lang="sr-Latn-RS" altLang="en-US" dirty="0"/>
              <a:t>, </a:t>
            </a:r>
            <a:r>
              <a:rPr lang="sr-Latn-RS" altLang="en-US" dirty="0" smtClean="0"/>
              <a:t>a </a:t>
            </a:r>
            <a:r>
              <a:rPr lang="sr-Latn-RS" altLang="en-US" dirty="0"/>
              <a:t>operativni sistem </a:t>
            </a:r>
            <a:r>
              <a:rPr lang="sr-Latn-RS" altLang="en-US" dirty="0" smtClean="0"/>
              <a:t>se brine </a:t>
            </a:r>
            <a:r>
              <a:rPr lang="sr-Latn-RS" altLang="en-US" dirty="0"/>
              <a:t>o svim aspektima stvarne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ne komunikacije</a:t>
            </a:r>
          </a:p>
        </p:txBody>
      </p:sp>
    </p:spTree>
    <p:extLst>
      <p:ext uri="{BB962C8B-B14F-4D97-AF65-F5344CB8AC3E}">
        <p14:creationId xmlns:p14="http://schemas.microsoft.com/office/powerpoint/2010/main" val="213479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</a:t>
            </a:r>
            <a:r>
              <a:rPr lang="sv-SE" altLang="en-US" sz="3200" dirty="0" smtClean="0">
                <a:solidFill>
                  <a:schemeClr val="hlink"/>
                </a:solidFill>
              </a:rPr>
              <a:t>interfejs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(2)</a:t>
            </a:r>
            <a:endParaRPr lang="en-US" altLang="en-US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7"/>
            <a:ext cx="7360920" cy="413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6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272090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TCP/IP programski </a:t>
            </a:r>
            <a:r>
              <a:rPr lang="sv-SE" altLang="en-US" sz="3200" dirty="0" smtClean="0">
                <a:solidFill>
                  <a:schemeClr val="hlink"/>
                </a:solidFill>
              </a:rPr>
              <a:t>interfejs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 (3)</a:t>
            </a:r>
            <a:endParaRPr lang="en-US" altLang="en-US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54200"/>
            <a:ext cx="7338060" cy="377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1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Aplikacioni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Aplikacioni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(application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protokole koje </a:t>
            </a:r>
            <a:r>
              <a:rPr lang="sr-Latn-RS" altLang="en-US" dirty="0"/>
              <a:t>direktno koriste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aplikacije u okviru svoje </a:t>
            </a:r>
            <a:r>
              <a:rPr lang="sr-Latn-RS" altLang="en-US" dirty="0" smtClean="0"/>
              <a:t>komunikacije </a:t>
            </a:r>
          </a:p>
          <a:p>
            <a:pPr lvl="1" eaLnBrk="1" hangingPunct="1"/>
            <a:r>
              <a:rPr lang="sr-Latn-RS" altLang="en-US" dirty="0" smtClean="0"/>
              <a:t>Ovi protokoli </a:t>
            </a:r>
            <a:r>
              <a:rPr lang="sr-Latn-RS" altLang="en-US" dirty="0"/>
              <a:t>su prilagodeni </a:t>
            </a:r>
            <a:r>
              <a:rPr lang="sr-Latn-RS" altLang="en-US" dirty="0" smtClean="0"/>
              <a:t>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zahtevima </a:t>
            </a:r>
            <a:r>
              <a:rPr lang="sr-Latn-RS" altLang="en-US" dirty="0" smtClean="0"/>
              <a:t>aplikacija</a:t>
            </a:r>
          </a:p>
          <a:p>
            <a:pPr lvl="1" eaLnBrk="1" hangingPunct="1"/>
            <a:r>
              <a:rPr lang="sr-Latn-RS" altLang="en-US" dirty="0" smtClean="0"/>
              <a:t>Aplikacioni protokoli u protokoli </a:t>
            </a:r>
            <a:r>
              <a:rPr lang="sr-Latn-RS" altLang="en-US" dirty="0"/>
              <a:t>kojima dva programa tj. dve aplikacije </a:t>
            </a:r>
            <a:r>
              <a:rPr lang="sr-Latn-RS" altLang="en-US" dirty="0" smtClean="0"/>
              <a:t>komuniciraju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ovoga sloja u okviru Interneta </a:t>
            </a:r>
            <a:r>
              <a:rPr lang="sr-Latn-RS" altLang="en-US" dirty="0" smtClean="0"/>
              <a:t>su</a:t>
            </a:r>
          </a:p>
          <a:p>
            <a:pPr lvl="2" eaLnBrk="1" hangingPunct="1"/>
            <a:r>
              <a:rPr lang="sr-Latn-RS" altLang="en-US" dirty="0" smtClean="0"/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B050"/>
                </a:solidFill>
              </a:rPr>
              <a:t>HTTP</a:t>
            </a:r>
            <a:r>
              <a:rPr lang="sr-Latn-RS" altLang="en-US" dirty="0"/>
              <a:t>) koji se koristi za prenos </a:t>
            </a:r>
            <a:r>
              <a:rPr lang="sr-Latn-RS" altLang="en-US" dirty="0" smtClean="0"/>
              <a:t>veb stranica</a:t>
            </a:r>
          </a:p>
          <a:p>
            <a:pPr lvl="2" eaLnBrk="1" hangingPunct="1"/>
            <a:r>
              <a:rPr lang="sr-Latn-RS" altLang="en-US" dirty="0" smtClean="0">
                <a:solidFill>
                  <a:srgbClr val="00B050"/>
                </a:solidFill>
              </a:rPr>
              <a:t>SMTP</a:t>
            </a:r>
            <a:r>
              <a:rPr lang="sr-Latn-RS" altLang="en-US" dirty="0"/>
              <a:t>, </a:t>
            </a:r>
            <a:r>
              <a:rPr lang="sr-Latn-RS" altLang="en-US" dirty="0">
                <a:solidFill>
                  <a:srgbClr val="00B050"/>
                </a:solidFill>
              </a:rPr>
              <a:t>POP3</a:t>
            </a:r>
            <a:r>
              <a:rPr lang="sr-Latn-RS" altLang="en-US" dirty="0"/>
              <a:t>, </a:t>
            </a:r>
            <a:r>
              <a:rPr lang="sr-Latn-RS" altLang="en-US" dirty="0" smtClean="0">
                <a:solidFill>
                  <a:srgbClr val="00B050"/>
                </a:solidFill>
              </a:rPr>
              <a:t>IMAP</a:t>
            </a:r>
            <a:r>
              <a:rPr lang="sr-Latn-RS" altLang="en-US" dirty="0" smtClean="0"/>
              <a:t> koji </a:t>
            </a:r>
            <a:r>
              <a:rPr lang="sr-Latn-RS" altLang="en-US" dirty="0"/>
              <a:t>se koriste u za prenos elektronske </a:t>
            </a:r>
            <a:r>
              <a:rPr lang="sr-Latn-RS" altLang="en-US" dirty="0" smtClean="0"/>
              <a:t>pošte</a:t>
            </a:r>
          </a:p>
          <a:p>
            <a:pPr lvl="2" eaLnBrk="1" hangingPunct="1"/>
            <a:r>
              <a:rPr lang="sr-Latn-RS" altLang="en-US" dirty="0" smtClean="0"/>
              <a:t>File </a:t>
            </a:r>
            <a:r>
              <a:rPr lang="sr-Latn-RS" altLang="en-US" dirty="0"/>
              <a:t>Transfer Protocol (</a:t>
            </a:r>
            <a:r>
              <a:rPr lang="sr-Latn-RS" altLang="en-US" dirty="0">
                <a:solidFill>
                  <a:srgbClr val="00B050"/>
                </a:solidFill>
              </a:rPr>
              <a:t>FTP</a:t>
            </a:r>
            <a:r>
              <a:rPr lang="sr-Latn-RS" altLang="en-US" dirty="0"/>
              <a:t>) </a:t>
            </a:r>
            <a:r>
              <a:rPr lang="sr-Latn-RS" altLang="en-US" dirty="0" smtClean="0"/>
              <a:t>koji se </a:t>
            </a:r>
            <a:r>
              <a:rPr lang="sr-Latn-RS" altLang="en-US" dirty="0"/>
              <a:t>koristi za prenos </a:t>
            </a:r>
            <a:r>
              <a:rPr lang="sr-Latn-RS" altLang="en-US" dirty="0" smtClean="0"/>
              <a:t>datoteka </a:t>
            </a:r>
          </a:p>
          <a:p>
            <a:pPr lvl="2" eaLnBrk="1" hangingPunct="1"/>
            <a:r>
              <a:rPr lang="sr-Latn-RS" altLang="en-US" dirty="0" smtClean="0"/>
              <a:t>itd.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75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t="4827" r="3547" b="12218"/>
          <a:stretch/>
        </p:blipFill>
        <p:spPr bwMode="auto">
          <a:xfrm>
            <a:off x="1870426" y="3356992"/>
            <a:ext cx="5077838" cy="335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Slojevitost </a:t>
            </a:r>
            <a:r>
              <a:rPr lang="pl-PL" altLang="en-US" sz="3200" dirty="0" smtClean="0">
                <a:solidFill>
                  <a:schemeClr val="hlink"/>
                </a:solidFill>
              </a:rPr>
              <a:t>mreža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Istorijski, </a:t>
            </a:r>
            <a:r>
              <a:rPr lang="sr-Latn-RS" altLang="en-US" dirty="0" smtClean="0"/>
              <a:t>mre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se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posmatraju u okviru dva referentna modela</a:t>
            </a:r>
            <a:r>
              <a:rPr lang="sr-Latn-RS" altLang="en-US" dirty="0" smtClean="0"/>
              <a:t>:</a:t>
            </a:r>
          </a:p>
          <a:p>
            <a:pPr lvl="1" eaLnBrk="1" hangingPunct="1"/>
            <a:r>
              <a:rPr lang="sr-Latn-RS" altLang="en-US" dirty="0" smtClean="0">
                <a:solidFill>
                  <a:srgbClr val="002060"/>
                </a:solidFill>
              </a:rPr>
              <a:t>OSI </a:t>
            </a:r>
            <a:r>
              <a:rPr lang="sr-Latn-RS" altLang="en-US" dirty="0">
                <a:solidFill>
                  <a:srgbClr val="002060"/>
                </a:solidFill>
              </a:rPr>
              <a:t>model </a:t>
            </a:r>
            <a:r>
              <a:rPr lang="sr-Latn-RS" altLang="en-US" dirty="0" smtClean="0"/>
              <a:t>(</a:t>
            </a:r>
            <a:r>
              <a:rPr lang="sr-Latn-RS" altLang="en-US" dirty="0"/>
              <a:t>Open Systems </a:t>
            </a:r>
            <a:r>
              <a:rPr lang="sr-Latn-RS" altLang="en-US" dirty="0" smtClean="0"/>
              <a:t>Interconnection)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Latn-RS" altLang="en-US" dirty="0" smtClean="0"/>
              <a:t>sa </a:t>
            </a:r>
            <a:r>
              <a:rPr lang="sr-Latn-RS" altLang="en-US" dirty="0"/>
              <a:t>7 slojeva, </a:t>
            </a:r>
            <a:r>
              <a:rPr lang="sr-Latn-RS" altLang="en-US" dirty="0" smtClean="0"/>
              <a:t>standardizovan od </a:t>
            </a:r>
            <a:r>
              <a:rPr lang="sr-Latn-RS" altLang="en-US" dirty="0"/>
              <a:t>strane </a:t>
            </a:r>
            <a:r>
              <a:rPr lang="sr-Latn-RS" altLang="en-US" dirty="0" smtClean="0"/>
              <a:t>ISO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>
                <a:solidFill>
                  <a:srgbClr val="002060"/>
                </a:solidFill>
              </a:rPr>
              <a:t>TCP/IP</a:t>
            </a:r>
            <a:r>
              <a:rPr lang="sr-Latn-RS" altLang="en-US" dirty="0" smtClean="0"/>
              <a:t> </a:t>
            </a:r>
            <a:r>
              <a:rPr lang="sr-Latn-RS" altLang="en-US" dirty="0">
                <a:solidFill>
                  <a:srgbClr val="002060"/>
                </a:solidFill>
              </a:rPr>
              <a:t>model</a:t>
            </a:r>
            <a:r>
              <a:rPr lang="sr-Latn-RS" altLang="en-US" dirty="0"/>
              <a:t> sa 4 sloja, </a:t>
            </a:r>
            <a:r>
              <a:rPr lang="sr-Latn-RS" altLang="en-US" dirty="0" smtClean="0"/>
              <a:t>prisutan </a:t>
            </a:r>
            <a:r>
              <a:rPr lang="sr-Latn-RS" altLang="en-US" dirty="0"/>
              <a:t>u okviru </a:t>
            </a:r>
            <a:r>
              <a:rPr lang="sr-Latn-RS" altLang="en-US" dirty="0" smtClean="0"/>
              <a:t>Interneta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155819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Дакле, 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Slojevi TCP/IP modela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/>
              <a:t>Sledi opis uloga najznačajnijih slojeva u okviru </a:t>
            </a:r>
            <a:r>
              <a:rPr lang="sr-Latn-RS" altLang="en-US" b="1" dirty="0" smtClean="0"/>
              <a:t>TCP/IP</a:t>
            </a:r>
            <a:r>
              <a:rPr lang="sr-Latn-RS" altLang="en-US" dirty="0" smtClean="0"/>
              <a:t> modela:</a:t>
            </a:r>
          </a:p>
          <a:p>
            <a:pPr marL="457200" indent="-457200" eaLnBrk="1" hangingPunct="1">
              <a:buAutoNum type="arabicParenR"/>
            </a:pPr>
            <a:r>
              <a:rPr lang="sr-Latn-RS" altLang="en-US" dirty="0" smtClean="0"/>
              <a:t>Sloj </a:t>
            </a:r>
            <a:r>
              <a:rPr lang="sr-Latn-RS" altLang="en-US" dirty="0" smtClean="0">
                <a:solidFill>
                  <a:schemeClr val="accent1">
                    <a:lumMod val="25000"/>
                  </a:schemeClr>
                </a:solidFill>
              </a:rPr>
              <a:t>„host-prema-mreži“</a:t>
            </a:r>
            <a:r>
              <a:rPr lang="sr-Latn-RS" altLang="en-US" dirty="0" smtClean="0"/>
              <a:t> („host-to-</a:t>
            </a:r>
            <a:r>
              <a:rPr lang="sr-Latn-RS" altLang="en-US" dirty="0" err="1" smtClean="0"/>
              <a:t>network</a:t>
            </a:r>
            <a:r>
              <a:rPr lang="sr-Latn-RS" altLang="en-US" dirty="0" smtClean="0"/>
              <a:t>“ </a:t>
            </a:r>
            <a:r>
              <a:rPr lang="sr-Latn-RS" altLang="en-US" dirty="0" err="1" smtClean="0"/>
              <a:t>layer</a:t>
            </a:r>
            <a:r>
              <a:rPr lang="sr-Latn-RS" altLang="en-US" dirty="0" smtClean="0"/>
              <a:t>) obezbeđuje kanal komunikacije na najnižem nivou</a:t>
            </a:r>
          </a:p>
          <a:p>
            <a:pPr marL="457200" indent="-457200" eaLnBrk="1" hangingPunct="1">
              <a:buFont typeface="Wingdings" pitchFamily="2" charset="2"/>
              <a:buAutoNum type="arabicParenR"/>
            </a:pPr>
            <a:r>
              <a:rPr lang="sr-Latn-RS" altLang="en-US" dirty="0" smtClean="0">
                <a:solidFill>
                  <a:srgbClr val="002060"/>
                </a:solidFill>
              </a:rPr>
              <a:t>Međumrežni </a:t>
            </a:r>
            <a:r>
              <a:rPr lang="sr-Latn-RS" altLang="en-US" dirty="0"/>
              <a:t>sloj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sr-Latn-RS" altLang="en-US" dirty="0"/>
              <a:t>(internet </a:t>
            </a:r>
            <a:r>
              <a:rPr lang="sr-Latn-RS" altLang="en-US" dirty="0" err="1"/>
              <a:t>layer</a:t>
            </a:r>
            <a:r>
              <a:rPr lang="sr-Latn-RS" altLang="en-US" dirty="0"/>
              <a:t>) - bavi se povezivanjem više računara u mrežu </a:t>
            </a:r>
            <a:endParaRPr lang="sr-Latn-RS" altLang="en-US" dirty="0" smtClean="0"/>
          </a:p>
          <a:p>
            <a:pPr marL="457200" indent="-457200" eaLnBrk="1" hangingPunct="1">
              <a:buFont typeface="Wingdings" pitchFamily="2" charset="2"/>
              <a:buAutoNum type="arabicParenR"/>
            </a:pPr>
            <a:r>
              <a:rPr lang="sr-Latn-RS" altLang="en-US" dirty="0" smtClean="0">
                <a:solidFill>
                  <a:srgbClr val="002060"/>
                </a:solidFill>
              </a:rPr>
              <a:t>Transportni </a:t>
            </a:r>
            <a:r>
              <a:rPr lang="sr-Latn-RS" altLang="en-US" dirty="0"/>
              <a:t>sloj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sr-Latn-RS" altLang="en-US" dirty="0"/>
              <a:t>(transport </a:t>
            </a:r>
            <a:r>
              <a:rPr lang="sr-Latn-RS" altLang="en-US" dirty="0" err="1"/>
              <a:t>layer</a:t>
            </a:r>
            <a:r>
              <a:rPr lang="sr-Latn-RS" altLang="en-US" dirty="0"/>
              <a:t>) - ima zadatak da prihvata podatke sa viših slojeva, deli ih na manje jedinice (pakete), šalje te pakete na odredište korišćenjem nižih </a:t>
            </a:r>
            <a:r>
              <a:rPr lang="sr-Latn-RS" altLang="en-US" dirty="0" smtClean="0"/>
              <a:t>slojeva</a:t>
            </a:r>
          </a:p>
          <a:p>
            <a:pPr marL="457200" indent="-457200" eaLnBrk="1" hangingPunct="1">
              <a:buFont typeface="Wingdings" pitchFamily="2" charset="2"/>
              <a:buAutoNum type="arabicParenR"/>
            </a:pPr>
            <a:r>
              <a:rPr lang="sr-Latn-RS" altLang="en-US" dirty="0">
                <a:solidFill>
                  <a:srgbClr val="002060"/>
                </a:solidFill>
              </a:rPr>
              <a:t>Aplikacioni </a:t>
            </a:r>
            <a:r>
              <a:rPr lang="sr-Latn-RS" altLang="en-US" dirty="0"/>
              <a:t>sloj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sr-Latn-RS" altLang="en-US" dirty="0"/>
              <a:t>(</a:t>
            </a:r>
            <a:r>
              <a:rPr lang="sr-Latn-RS" altLang="en-US" dirty="0" err="1"/>
              <a:t>application</a:t>
            </a:r>
            <a:r>
              <a:rPr lang="sr-Latn-RS" altLang="en-US" dirty="0"/>
              <a:t> </a:t>
            </a:r>
            <a:r>
              <a:rPr lang="sr-Latn-RS" altLang="en-US" dirty="0" err="1"/>
              <a:t>layer</a:t>
            </a:r>
            <a:r>
              <a:rPr lang="sr-Latn-RS" altLang="en-US" dirty="0"/>
              <a:t>) - definiše protokole koje direktno koriste korisničke aplikacije u okviru svoje komunikacije </a:t>
            </a:r>
          </a:p>
          <a:p>
            <a:pPr marL="0" indent="0" eaLnBrk="1" hangingPunct="1">
              <a:buNone/>
            </a:pPr>
            <a:endParaRPr lang="sr-Latn-RS" altLang="en-US" dirty="0"/>
          </a:p>
          <a:p>
            <a:pPr marL="457200" indent="-457200" eaLnBrk="1" hangingPunct="1">
              <a:buFont typeface="Wingdings" pitchFamily="2" charset="2"/>
              <a:buAutoNum type="arabicParenR"/>
            </a:pPr>
            <a:endParaRPr lang="sr-Latn-RS" altLang="en-US" dirty="0" smtClean="0"/>
          </a:p>
          <a:p>
            <a:pPr marL="457200" indent="-457200" eaLnBrk="1" hangingPunct="1">
              <a:buFont typeface="Wingdings" pitchFamily="2" charset="2"/>
              <a:buAutoNum type="arabicParenR"/>
            </a:pPr>
            <a:endParaRPr lang="sr-Latn-RS" altLang="en-US" dirty="0"/>
          </a:p>
          <a:p>
            <a:pPr marL="457200" indent="-457200" eaLnBrk="1" hangingPunct="1">
              <a:buAutoNum type="arabicParenR"/>
            </a:pPr>
            <a:endParaRPr lang="sr-Latn-RS" altLang="en-US" dirty="0" smtClean="0"/>
          </a:p>
          <a:p>
            <a:pPr marL="457200" indent="-457200" eaLnBrk="1" hangingPunct="1">
              <a:buAutoNum type="arabicParenR"/>
            </a:pPr>
            <a:endParaRPr lang="sr-Latn-RS" altLang="en-US" dirty="0" smtClean="0"/>
          </a:p>
          <a:p>
            <a:pPr marL="0" indent="0" eaLnBrk="1" hangingPunct="1">
              <a:buNone/>
            </a:pP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428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Protokoli i slojevi</a:t>
            </a:r>
            <a:endParaRPr lang="en-US" alt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"/>
          <a:stretch/>
        </p:blipFill>
        <p:spPr bwMode="auto">
          <a:xfrm>
            <a:off x="1275106" y="1306270"/>
            <a:ext cx="7041310" cy="554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protokol dolazi u dve </a:t>
            </a:r>
            <a:r>
              <a:rPr lang="sr-Latn-RS" altLang="en-US" dirty="0" smtClean="0"/>
              <a:t>verzije </a:t>
            </a:r>
          </a:p>
          <a:p>
            <a:pPr marL="1257300" lvl="2" indent="-457200" eaLnBrk="1" hangingPunct="1"/>
            <a:r>
              <a:rPr lang="sr-Latn-RS" altLang="en-US" dirty="0" smtClean="0"/>
              <a:t>Rana </a:t>
            </a:r>
            <a:r>
              <a:rPr lang="sr-Latn-RS" altLang="en-US" dirty="0"/>
              <a:t>verzija, HTTP 1.0 </a:t>
            </a:r>
            <a:r>
              <a:rPr lang="sr-Latn-RS" altLang="en-US" dirty="0" smtClean="0"/>
              <a:t>korišćena </a:t>
            </a:r>
            <a:r>
              <a:rPr lang="sr-Latn-RS" altLang="en-US" dirty="0"/>
              <a:t>je </a:t>
            </a:r>
            <a:r>
              <a:rPr lang="sr-Latn-RS" altLang="en-US" dirty="0" smtClean="0"/>
              <a:t>u samom po</a:t>
            </a:r>
            <a:r>
              <a:rPr lang="sr-Latn-RS" altLang="en-US" dirty="0"/>
              <a:t>č</a:t>
            </a:r>
            <a:r>
              <a:rPr lang="sr-Latn-RS" altLang="en-US" dirty="0" smtClean="0"/>
              <a:t>etku </a:t>
            </a:r>
            <a:r>
              <a:rPr lang="sr-Latn-RS" altLang="en-US" dirty="0"/>
              <a:t>razvoja </a:t>
            </a:r>
            <a:r>
              <a:rPr lang="sr-Latn-RS" altLang="en-US" dirty="0" smtClean="0"/>
              <a:t>veba </a:t>
            </a:r>
          </a:p>
          <a:p>
            <a:pPr marL="1257300" lvl="2" indent="-457200" eaLnBrk="1" hangingPunct="1"/>
            <a:r>
              <a:rPr lang="sr-Latn-RS" altLang="en-US" dirty="0" smtClean="0"/>
              <a:t>krajem </a:t>
            </a:r>
            <a:r>
              <a:rPr lang="sr-Latn-RS" altLang="en-US" dirty="0"/>
              <a:t>1990-tih, zamenjena je novijom </a:t>
            </a:r>
            <a:r>
              <a:rPr lang="sr-Latn-RS" altLang="en-US" dirty="0" smtClean="0"/>
              <a:t>verzijom HTTP </a:t>
            </a:r>
            <a:r>
              <a:rPr lang="sr-Latn-RS" altLang="en-US" dirty="0"/>
              <a:t>1.1 koja je i danas aktuelna i koja </a:t>
            </a:r>
            <a:r>
              <a:rPr lang="sr-Latn-RS" altLang="en-US" dirty="0" smtClean="0"/>
              <a:t>zadr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kompatibilnost sa </a:t>
            </a:r>
            <a:r>
              <a:rPr lang="sr-Latn-RS" altLang="en-US" dirty="0" smtClean="0"/>
              <a:t>prvom verzijom </a:t>
            </a:r>
          </a:p>
          <a:p>
            <a:pPr marL="857250" lvl="1" indent="-457200" eaLnBrk="1" hangingPunct="1"/>
            <a:r>
              <a:rPr lang="sr-Latn-RS" altLang="en-US" dirty="0" smtClean="0"/>
              <a:t>Obe </a:t>
            </a:r>
            <a:r>
              <a:rPr lang="sr-Latn-RS" altLang="en-US" dirty="0"/>
              <a:t>verzije koriste TCP za komunikaciju </a:t>
            </a:r>
            <a:r>
              <a:rPr lang="sr-Latn-RS" altLang="en-US" dirty="0" smtClean="0"/>
              <a:t>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Razlika </a:t>
            </a:r>
            <a:r>
              <a:rPr lang="sr-Latn-RS" altLang="en-US" dirty="0"/>
              <a:t>je, </a:t>
            </a:r>
            <a:r>
              <a:rPr lang="sr-Latn-RS" altLang="en-US" dirty="0" smtClean="0"/>
              <a:t>na primer </a:t>
            </a:r>
            <a:r>
              <a:rPr lang="sr-Latn-RS" altLang="en-US" dirty="0"/>
              <a:t>u tome,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u okviru starije verzije TCP konekcija automatski </a:t>
            </a:r>
            <a:r>
              <a:rPr lang="sr-Latn-RS" altLang="en-US" dirty="0" smtClean="0"/>
              <a:t>zatvara nakon </a:t>
            </a:r>
            <a:r>
              <a:rPr lang="sr-Latn-RS" altLang="en-US" dirty="0"/>
              <a:t>prijema HTTP odgovora, dok se u okviru novije verzije ista </a:t>
            </a:r>
            <a:r>
              <a:rPr lang="sr-Latn-RS" altLang="en-US" dirty="0" smtClean="0"/>
              <a:t>konekcija koristi </a:t>
            </a:r>
            <a:r>
              <a:rPr lang="sr-Latn-RS" altLang="en-US" dirty="0"/>
              <a:t>za prenos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objekata, š</a:t>
            </a:r>
            <a:r>
              <a:rPr lang="sr-Latn-RS" altLang="en-US" dirty="0" smtClean="0"/>
              <a:t>to </a:t>
            </a:r>
            <a:r>
              <a:rPr lang="sr-Latn-RS" altLang="en-US" dirty="0"/>
              <a:t>doprinosi brzini zbog sporog </a:t>
            </a:r>
            <a:r>
              <a:rPr lang="sr-Latn-RS" altLang="en-US" dirty="0" smtClean="0"/>
              <a:t>uspostavljanja TCP konekcija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HTTP protokol </a:t>
            </a:r>
            <a:r>
              <a:rPr lang="sr-Latn-RS" altLang="en-US" dirty="0" smtClean="0"/>
              <a:t>funkcioni</a:t>
            </a:r>
            <a:r>
              <a:rPr lang="sr-Latn-RS" altLang="en-US" dirty="0"/>
              <a:t>š</a:t>
            </a:r>
            <a:r>
              <a:rPr lang="sr-Latn-RS" altLang="en-US" dirty="0" smtClean="0"/>
              <a:t>e na sledeći način:</a:t>
            </a:r>
          </a:p>
          <a:p>
            <a:pPr marL="1257300" lvl="2" indent="-457200" eaLnBrk="1" hangingPunct="1"/>
            <a:r>
              <a:rPr lang="sr-Latn-RS" altLang="en-US" dirty="0" smtClean="0"/>
              <a:t>Klijent </a:t>
            </a:r>
            <a:r>
              <a:rPr lang="sr-Latn-RS" altLang="en-US" dirty="0"/>
              <a:t>uspostavlja TCP konekciju (</a:t>
            </a:r>
            <a:r>
              <a:rPr lang="sr-Latn-RS" altLang="en-US" dirty="0" smtClean="0"/>
              <a:t>obično na </a:t>
            </a:r>
            <a:r>
              <a:rPr lang="sr-Latn-RS" altLang="en-US" dirty="0"/>
              <a:t>portu 80) sa serverskim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</a:t>
            </a:r>
            <a:r>
              <a:rPr lang="sr-Latn-RS" altLang="en-US" dirty="0"/>
              <a:t>, i zatim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zahteve </a:t>
            </a:r>
            <a:r>
              <a:rPr lang="sr-Latn-RS" altLang="en-US" dirty="0" smtClean="0"/>
              <a:t>za </a:t>
            </a:r>
            <a:r>
              <a:rPr lang="sr-Latn-RS" altLang="en-US" dirty="0"/>
              <a:t>odredenim </a:t>
            </a:r>
            <a:r>
              <a:rPr lang="sr-Latn-RS" altLang="en-US" dirty="0" smtClean="0"/>
              <a:t>veb </a:t>
            </a:r>
            <a:r>
              <a:rPr lang="sr-Latn-RS" altLang="en-US" dirty="0"/>
              <a:t>objektima serverskom </a:t>
            </a:r>
            <a:r>
              <a:rPr lang="sr-Latn-RS" altLang="en-US" dirty="0" smtClean="0"/>
              <a:t>računaru </a:t>
            </a:r>
          </a:p>
          <a:p>
            <a:pPr marL="1257300" lvl="2" indent="-457200" eaLnBrk="1" hangingPunct="1"/>
            <a:r>
              <a:rPr lang="sr-Latn-RS" altLang="en-US" dirty="0" smtClean="0"/>
              <a:t>Ukoliko traženi objekti </a:t>
            </a:r>
            <a:r>
              <a:rPr lang="sr-Latn-RS" altLang="en-US" dirty="0"/>
              <a:t>postoje na serveru, server kroz uspostavljenu TCP konekciju </a:t>
            </a:r>
            <a:r>
              <a:rPr lang="sr-Latn-RS" altLang="en-US" dirty="0" smtClean="0"/>
              <a:t>objekte šalje </a:t>
            </a:r>
            <a:r>
              <a:rPr lang="sr-Latn-RS" altLang="en-US" dirty="0"/>
              <a:t>u obliku HTTP </a:t>
            </a:r>
            <a:r>
              <a:rPr lang="sr-Latn-RS" altLang="en-US" dirty="0" smtClean="0"/>
              <a:t>odgovora</a:t>
            </a:r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Sloj „host-prema-mreži”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/>
              <a:t>Sloj „</a:t>
            </a:r>
            <a:r>
              <a:rPr lang="sr-Latn-RS" altLang="en-US" dirty="0" smtClean="0">
                <a:solidFill>
                  <a:schemeClr val="accent1">
                    <a:lumMod val="25000"/>
                  </a:schemeClr>
                </a:solidFill>
              </a:rPr>
              <a:t>Host-to-</a:t>
            </a:r>
            <a:r>
              <a:rPr lang="sr-Latn-RS" altLang="en-US" dirty="0" err="1" smtClean="0">
                <a:solidFill>
                  <a:schemeClr val="accent1">
                    <a:lumMod val="25000"/>
                  </a:schemeClr>
                </a:solidFill>
              </a:rPr>
              <a:t>network</a:t>
            </a:r>
            <a:r>
              <a:rPr lang="sr-Latn-RS" altLang="en-US" dirty="0" smtClean="0"/>
              <a:t>“ obezbeđuje kanal komunikacije.</a:t>
            </a:r>
          </a:p>
          <a:p>
            <a:pPr eaLnBrk="1" hangingPunct="1"/>
            <a:r>
              <a:rPr lang="sr-Latn-RS" altLang="en-US" dirty="0"/>
              <a:t>Na najnižem </a:t>
            </a:r>
            <a:r>
              <a:rPr lang="sr-Latn-RS" altLang="en-US" dirty="0" smtClean="0"/>
              <a:t>nivou, obezbeđuje postojanje  komunikacionog </a:t>
            </a:r>
            <a:r>
              <a:rPr lang="sr-Latn-RS" altLang="en-US" dirty="0"/>
              <a:t>kanala i </a:t>
            </a:r>
            <a:r>
              <a:rPr lang="sr-Latn-RS" altLang="en-US" dirty="0" smtClean="0"/>
              <a:t>mogućnost </a:t>
            </a:r>
            <a:r>
              <a:rPr lang="sr-Latn-RS" altLang="en-US" dirty="0"/>
              <a:t>slanja i primanja </a:t>
            </a:r>
            <a:r>
              <a:rPr lang="sr-Latn-RS" altLang="en-US" dirty="0" smtClean="0"/>
              <a:t>pojedina</a:t>
            </a:r>
            <a:r>
              <a:rPr lang="sr-Latn-RS" altLang="en-US" dirty="0"/>
              <a:t>č</a:t>
            </a:r>
            <a:r>
              <a:rPr lang="sr-Latn-RS" altLang="en-US" dirty="0" smtClean="0"/>
              <a:t>nih bitova kroz </a:t>
            </a:r>
            <a:r>
              <a:rPr lang="sr-Latn-RS" altLang="en-US" dirty="0"/>
              <a:t>komunikacioni </a:t>
            </a:r>
            <a:r>
              <a:rPr lang="sr-Latn-RS" altLang="en-US" dirty="0" smtClean="0"/>
              <a:t>kanal</a:t>
            </a:r>
          </a:p>
          <a:p>
            <a:pPr eaLnBrk="1" hangingPunct="1"/>
            <a:r>
              <a:rPr lang="sr-Latn-RS" altLang="en-US" dirty="0" smtClean="0"/>
              <a:t>Na najnižem nivou u okviru ovog sloja nema kontrole grešaka </a:t>
            </a:r>
          </a:p>
          <a:p>
            <a:pPr eaLnBrk="1" hangingPunct="1"/>
            <a:r>
              <a:rPr lang="sr-Latn-RS" altLang="en-US" dirty="0" smtClean="0"/>
              <a:t>Na višem nivou se </a:t>
            </a:r>
            <a:r>
              <a:rPr lang="sr-Latn-RS" altLang="en-US" dirty="0" err="1" smtClean="0"/>
              <a:t>međumrežnom</a:t>
            </a:r>
            <a:r>
              <a:rPr lang="sr-Latn-RS" altLang="en-US" dirty="0" smtClean="0"/>
              <a:t> sloju obezbeđuje </a:t>
            </a:r>
            <a:r>
              <a:rPr lang="sr-Latn-RS" altLang="en-US" dirty="0"/>
              <a:t>postojanje pouzdanog kanala </a:t>
            </a:r>
            <a:r>
              <a:rPr lang="sr-Latn-RS" altLang="en-US" dirty="0" smtClean="0"/>
              <a:t>komunikacije u </a:t>
            </a:r>
            <a:r>
              <a:rPr lang="sr-Latn-RS" altLang="en-US" dirty="0"/>
              <a:t>kome </a:t>
            </a:r>
            <a:r>
              <a:rPr lang="sr-Latn-RS" altLang="en-US" dirty="0" smtClean="0"/>
              <a:t>se:</a:t>
            </a:r>
          </a:p>
          <a:p>
            <a:pPr lvl="1" eaLnBrk="1" hangingPunct="1"/>
            <a:r>
              <a:rPr lang="sr-Latn-RS" altLang="en-US" dirty="0" smtClean="0"/>
              <a:t>greške automatski </a:t>
            </a:r>
            <a:r>
              <a:rPr lang="sr-Latn-RS" altLang="en-US" dirty="0"/>
              <a:t>detektuju i ispravljaju (error control</a:t>
            </a:r>
            <a:r>
              <a:rPr lang="sr-Latn-RS" altLang="en-US" dirty="0" smtClean="0"/>
              <a:t>) </a:t>
            </a:r>
          </a:p>
          <a:p>
            <a:pPr lvl="1" eaLnBrk="1" hangingPunct="1"/>
            <a:r>
              <a:rPr lang="sr-Latn-RS" altLang="en-US" dirty="0" smtClean="0"/>
              <a:t>automatski se vodi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 </a:t>
            </a:r>
            <a:r>
              <a:rPr lang="sr-Latn-RS" altLang="en-US" dirty="0"/>
              <a:t>o brzini slanja podataka kako se ne bi desilo da brzi </a:t>
            </a:r>
            <a:r>
              <a:rPr lang="sr-Latn-RS" altLang="en-US" dirty="0" smtClean="0"/>
              <a:t>uredaji zagušuju </a:t>
            </a:r>
            <a:r>
              <a:rPr lang="sr-Latn-RS" altLang="en-US" dirty="0"/>
              <a:t>sporije (flow control</a:t>
            </a:r>
            <a:r>
              <a:rPr lang="sr-Latn-RS" altLang="en-US" dirty="0" smtClean="0"/>
              <a:t>) </a:t>
            </a:r>
          </a:p>
          <a:p>
            <a:pPr eaLnBrk="1" hangingPunct="1"/>
            <a:r>
              <a:rPr lang="sr-Latn-RS" altLang="en-US" dirty="0" smtClean="0"/>
              <a:t>Ukoliko </a:t>
            </a:r>
            <a:r>
              <a:rPr lang="sr-Latn-RS" altLang="en-US" dirty="0"/>
              <a:t>se koristi </a:t>
            </a:r>
            <a:r>
              <a:rPr lang="sr-Latn-RS" altLang="en-US" dirty="0" smtClean="0"/>
              <a:t>zajedni</a:t>
            </a:r>
            <a:r>
              <a:rPr lang="sr-Latn-RS" altLang="en-US" dirty="0"/>
              <a:t>č</a:t>
            </a:r>
            <a:r>
              <a:rPr lang="sr-Latn-RS" altLang="en-US" dirty="0" smtClean="0"/>
              <a:t>ki </a:t>
            </a:r>
            <a:r>
              <a:rPr lang="sr-Latn-RS" altLang="en-US" dirty="0"/>
              <a:t>kanal </a:t>
            </a:r>
            <a:r>
              <a:rPr lang="sr-Latn-RS" altLang="en-US" dirty="0" smtClean="0"/>
              <a:t>komunikacije, </a:t>
            </a:r>
            <a:r>
              <a:rPr lang="sr-Latn-RS" altLang="en-US" dirty="0"/>
              <a:t>na ovom sloju se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kontrola pristupa uredaja </a:t>
            </a:r>
            <a:r>
              <a:rPr lang="sr-Latn-RS" altLang="en-US" dirty="0" smtClean="0"/>
              <a:t>komunikacionom kanalu (medium access </a:t>
            </a:r>
            <a:r>
              <a:rPr lang="sr-Latn-RS" altLang="en-US" dirty="0" err="1" smtClean="0"/>
              <a:t>control</a:t>
            </a:r>
            <a:r>
              <a:rPr lang="sr-Latn-RS" altLang="en-US" dirty="0" smtClean="0"/>
              <a:t>)</a:t>
            </a:r>
            <a:endParaRPr lang="sr-Latn-RS" altLang="en-US" dirty="0"/>
          </a:p>
          <a:p>
            <a:pPr marL="0" indent="0" eaLnBrk="1" hangingPunct="1">
              <a:buNone/>
            </a:pP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01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(6)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(7)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(8)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Pre nego </a:t>
            </a:r>
            <a:r>
              <a:rPr lang="sr-Latn-RS" altLang="en-US" dirty="0" smtClean="0"/>
              <a:t>opisa pojedinačnih protokola, ukratko o osnovnim principima </a:t>
            </a:r>
            <a:r>
              <a:rPr lang="sr-Latn-RS" altLang="en-US" dirty="0"/>
              <a:t>funkcionisanja elektronske </a:t>
            </a:r>
            <a:r>
              <a:rPr lang="sr-Latn-RS" altLang="en-US" dirty="0" smtClean="0"/>
              <a:t>pošte: </a:t>
            </a:r>
          </a:p>
          <a:p>
            <a:pPr marL="1257300" lvl="2" indent="-457200" eaLnBrk="1" hangingPunct="1"/>
            <a:r>
              <a:rPr lang="sr-Latn-RS" altLang="en-US" dirty="0" smtClean="0"/>
              <a:t>Za slanje elektronske poruka sa 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aljioca </a:t>
            </a:r>
            <a:r>
              <a:rPr lang="sr-Latn-RS" altLang="en-US" dirty="0"/>
              <a:t>na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 </a:t>
            </a:r>
            <a:r>
              <a:rPr lang="sr-Latn-RS" altLang="en-US" dirty="0"/>
              <a:t>primaoca, potrebno je da u </a:t>
            </a:r>
            <a:r>
              <a:rPr lang="sr-Latn-RS" altLang="en-US" dirty="0" smtClean="0"/>
              <a:t>komunikaciju budu uklju</a:t>
            </a:r>
            <a:r>
              <a:rPr lang="sr-Latn-RS" altLang="en-US" dirty="0"/>
              <a:t>č</a:t>
            </a:r>
            <a:r>
              <a:rPr lang="sr-Latn-RS" altLang="en-US" dirty="0" smtClean="0"/>
              <a:t>eni </a:t>
            </a:r>
            <a:r>
              <a:rPr lang="sr-Latn-RS" altLang="en-US" dirty="0"/>
              <a:t>i server elektronske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te pošiljaoca</a:t>
            </a:r>
            <a:r>
              <a:rPr lang="sr-Latn-RS" altLang="en-US" dirty="0"/>
              <a:t>, kao i server </a:t>
            </a:r>
            <a:r>
              <a:rPr lang="sr-Latn-RS" altLang="en-US" dirty="0" smtClean="0"/>
              <a:t>elektronske pošte primaoca 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Pošiljaoc </a:t>
            </a:r>
            <a:r>
              <a:rPr lang="sr-Latn-RS" altLang="en-US" dirty="0"/>
              <a:t>sa svog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unara </a:t>
            </a:r>
            <a:r>
              <a:rPr lang="sr-Latn-RS" altLang="en-US" dirty="0"/>
              <a:t>dostavlja poruku svom </a:t>
            </a:r>
            <a:r>
              <a:rPr lang="sr-Latn-RS" altLang="en-US" dirty="0" smtClean="0"/>
              <a:t>serveru, od kog </a:t>
            </a:r>
            <a:r>
              <a:rPr lang="sr-Latn-RS" altLang="en-US" dirty="0"/>
              <a:t>se zahteva da poruku dostavi serveru primaoca i smesti je u </a:t>
            </a:r>
            <a:r>
              <a:rPr lang="sr-Latn-RS" altLang="en-US" dirty="0" smtClean="0"/>
              <a:t>poštansko </a:t>
            </a:r>
            <a:r>
              <a:rPr lang="sr-Latn-RS" altLang="en-US" dirty="0"/>
              <a:t>sanduče </a:t>
            </a:r>
            <a:r>
              <a:rPr lang="sr-Latn-RS" altLang="en-US" dirty="0" smtClean="0"/>
              <a:t>primaoca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Server pošiljoca nastavlja </a:t>
            </a:r>
            <a:r>
              <a:rPr lang="sr-Latn-RS" altLang="en-US" dirty="0"/>
              <a:t>da brine o dostavljanju poruke tj.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komunikaciju sa </a:t>
            </a:r>
            <a:r>
              <a:rPr lang="sr-Latn-RS" altLang="en-US" dirty="0"/>
              <a:t>serverom primaoca i </a:t>
            </a:r>
            <a:r>
              <a:rPr lang="sr-Latn-RS" altLang="en-US" dirty="0" smtClean="0"/>
              <a:t>pokušava </a:t>
            </a:r>
            <a:r>
              <a:rPr lang="sr-Latn-RS" altLang="en-US" dirty="0"/>
              <a:t>da dostavi poruku sve dok ili ne uspe ili </a:t>
            </a:r>
            <a:r>
              <a:rPr lang="sr-Latn-RS" altLang="en-US" dirty="0" smtClean="0"/>
              <a:t>dok ne </a:t>
            </a:r>
            <a:r>
              <a:rPr lang="sr-Latn-RS" altLang="en-US" dirty="0"/>
              <a:t>ustanovi da dostavljanje poruke nije </a:t>
            </a:r>
            <a:r>
              <a:rPr lang="sr-Latn-RS" altLang="en-US" dirty="0" smtClean="0"/>
              <a:t>moguće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/>
              <a:t>U </a:t>
            </a:r>
            <a:r>
              <a:rPr lang="sr-Latn-RS" altLang="en-US" dirty="0" smtClean="0"/>
              <a:t>slu</a:t>
            </a:r>
            <a:r>
              <a:rPr lang="sr-Latn-RS" altLang="en-US" dirty="0"/>
              <a:t>č</a:t>
            </a:r>
            <a:r>
              <a:rPr lang="sr-Latn-RS" altLang="en-US" dirty="0" smtClean="0"/>
              <a:t>aju </a:t>
            </a:r>
            <a:r>
              <a:rPr lang="sr-Latn-RS" altLang="en-US" dirty="0"/>
              <a:t>da dostavljanje poruke nije uspelo, server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 pošiljaoca da </a:t>
            </a:r>
            <a:r>
              <a:rPr lang="sr-Latn-RS" altLang="en-US" dirty="0"/>
              <a:t>dostavljanje nije </a:t>
            </a:r>
            <a:r>
              <a:rPr lang="sr-Latn-RS" altLang="en-US" dirty="0" smtClean="0"/>
              <a:t>uspelo 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 smtClean="0"/>
              <a:t>Kada </a:t>
            </a:r>
            <a:r>
              <a:rPr lang="sr-Latn-RS" altLang="en-US" dirty="0"/>
              <a:t>se poruka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no </a:t>
            </a:r>
            <a:r>
              <a:rPr lang="sr-Latn-RS" altLang="en-US" dirty="0"/>
              <a:t>dostavi na server primaoca</a:t>
            </a:r>
            <a:r>
              <a:rPr lang="sr-Latn-RS" altLang="en-US" dirty="0" smtClean="0"/>
              <a:t>, ona </a:t>
            </a:r>
            <a:r>
              <a:rPr lang="sr-Latn-RS" altLang="en-US" dirty="0"/>
              <a:t>se </a:t>
            </a:r>
            <a:r>
              <a:rPr lang="sr-Latn-RS" altLang="en-US" dirty="0" smtClean="0"/>
              <a:t>sme</a:t>
            </a:r>
            <a:r>
              <a:rPr lang="sr-Latn-RS" altLang="en-US" dirty="0"/>
              <a:t>š</a:t>
            </a:r>
            <a:r>
              <a:rPr lang="sr-Latn-RS" altLang="en-US" dirty="0" smtClean="0"/>
              <a:t>ta </a:t>
            </a:r>
            <a:r>
              <a:rPr lang="sr-Latn-RS" altLang="en-US" dirty="0"/>
              <a:t>u njegovo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 </a:t>
            </a:r>
            <a:r>
              <a:rPr lang="sr-Latn-RS" altLang="en-US" dirty="0"/>
              <a:t>gde je </a:t>
            </a:r>
            <a:r>
              <a:rPr lang="sr-Latn-RS" altLang="en-US" dirty="0" smtClean="0"/>
              <a:t>sme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tena </a:t>
            </a:r>
            <a:r>
              <a:rPr lang="sr-Latn-RS" altLang="en-US" dirty="0"/>
              <a:t>sve dok </a:t>
            </a:r>
            <a:r>
              <a:rPr lang="sr-Latn-RS" altLang="en-US" dirty="0" smtClean="0"/>
              <a:t>primaoc ne </a:t>
            </a:r>
            <a:r>
              <a:rPr lang="sr-Latn-RS" altLang="en-US" dirty="0"/>
              <a:t>proveri svoju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tu </a:t>
            </a:r>
            <a:r>
              <a:rPr lang="sr-Latn-RS" altLang="en-US" dirty="0"/>
              <a:t>i ne </a:t>
            </a:r>
            <a:r>
              <a:rPr lang="sr-Latn-RS" altLang="en-US" dirty="0" smtClean="0"/>
              <a:t>po</a:t>
            </a:r>
            <a:r>
              <a:rPr lang="sr-Latn-RS" altLang="en-US" dirty="0"/>
              <a:t>ž</a:t>
            </a:r>
            <a:r>
              <a:rPr lang="sr-Latn-RS" altLang="en-US" dirty="0" smtClean="0"/>
              <a:t>eli </a:t>
            </a:r>
            <a:r>
              <a:rPr lang="sr-Latn-RS" altLang="en-US" dirty="0"/>
              <a:t>da </a:t>
            </a:r>
            <a:r>
              <a:rPr lang="sr-Latn-RS" altLang="en-US" dirty="0" smtClean="0"/>
              <a:t>pro</a:t>
            </a:r>
            <a:r>
              <a:rPr lang="sr-Latn-RS" altLang="en-US" dirty="0"/>
              <a:t>č</a:t>
            </a:r>
            <a:r>
              <a:rPr lang="sr-Latn-RS" altLang="en-US" dirty="0" smtClean="0"/>
              <a:t>ita </a:t>
            </a:r>
            <a:r>
              <a:rPr lang="sr-Latn-RS" altLang="en-US" dirty="0"/>
              <a:t>dobijenu </a:t>
            </a:r>
            <a:r>
              <a:rPr lang="sr-Latn-RS" altLang="en-US" dirty="0" smtClean="0"/>
              <a:t>poruku</a:t>
            </a:r>
          </a:p>
          <a:p>
            <a:pPr marL="1257300" lvl="2" indent="-457200" eaLnBrk="1" hangingPunct="1">
              <a:buFont typeface="+mj-lt"/>
              <a:buAutoNum type="arabicPeriod"/>
            </a:pPr>
            <a:r>
              <a:rPr lang="sr-Latn-RS" altLang="en-US" dirty="0"/>
              <a:t>U tom </a:t>
            </a:r>
            <a:r>
              <a:rPr lang="sr-Latn-RS" altLang="en-US" dirty="0" smtClean="0"/>
              <a:t>trenutku potrebno </a:t>
            </a:r>
            <a:r>
              <a:rPr lang="sr-Latn-RS" altLang="en-US" dirty="0"/>
              <a:t>je dostaviti poruku sa servera primaoca do njegovog </a:t>
            </a:r>
            <a:r>
              <a:rPr lang="sr-Latn-RS" altLang="en-US" dirty="0" smtClean="0"/>
              <a:t>ličnog računara</a:t>
            </a:r>
          </a:p>
        </p:txBody>
      </p:sp>
    </p:spTree>
    <p:extLst>
      <p:ext uri="{BB962C8B-B14F-4D97-AF65-F5344CB8AC3E}">
        <p14:creationId xmlns:p14="http://schemas.microsoft.com/office/powerpoint/2010/main" val="7263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>
                <a:solidFill>
                  <a:schemeClr val="hlink"/>
                </a:solidFill>
              </a:rPr>
              <a:t>Sloj „host-prema-mreži</a:t>
            </a:r>
            <a:r>
              <a:rPr lang="pl-PL" altLang="en-US" sz="3200" dirty="0" smtClean="0">
                <a:solidFill>
                  <a:schemeClr val="hlink"/>
                </a:solidFill>
              </a:rPr>
              <a:t>”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Ovde se, gledano na najnižem nivou, dobija </a:t>
            </a:r>
            <a:r>
              <a:rPr lang="sr-Latn-RS" altLang="en-US" dirty="0"/>
              <a:t>zadatak da </a:t>
            </a:r>
            <a:r>
              <a:rPr lang="sr-Latn-RS" altLang="en-US" dirty="0" smtClean="0"/>
              <a:t>se preko </a:t>
            </a:r>
            <a:r>
              <a:rPr lang="sr-Latn-RS" altLang="en-US" dirty="0"/>
              <a:t>komunikacionog medijuma prenese </a:t>
            </a:r>
            <a:r>
              <a:rPr lang="sr-Latn-RS" altLang="en-US" dirty="0" smtClean="0"/>
              <a:t>sekvenca </a:t>
            </a:r>
            <a:r>
              <a:rPr lang="sr-Latn-RS" altLang="en-US" dirty="0"/>
              <a:t>bitova</a:t>
            </a:r>
          </a:p>
          <a:p>
            <a:pPr marL="857250" lvl="1" indent="-457200" eaLnBrk="1" hangingPunct="1"/>
            <a:r>
              <a:rPr lang="pl-PL" altLang="en-US" dirty="0" smtClean="0"/>
              <a:t>U tom najnižem nivou </a:t>
            </a:r>
            <a:r>
              <a:rPr lang="pl-PL" altLang="en-US" dirty="0"/>
              <a:t>komunikacije </a:t>
            </a:r>
            <a:r>
              <a:rPr lang="pl-PL" altLang="en-US" dirty="0" smtClean="0"/>
              <a:t>se proučava mehanizam slanja pojedinačnih </a:t>
            </a:r>
            <a:r>
              <a:rPr lang="pl-PL" altLang="en-US" dirty="0"/>
              <a:t>bitova od jednog do drugog </a:t>
            </a:r>
            <a:r>
              <a:rPr lang="pl-PL" altLang="en-US" dirty="0" smtClean="0"/>
              <a:t>uređaja kroz komunikacioni medijum</a:t>
            </a:r>
          </a:p>
          <a:p>
            <a:pPr marL="857250" lvl="1" indent="-457200" eaLnBrk="1" hangingPunct="1"/>
            <a:r>
              <a:rPr lang="sr-Latn-RS" altLang="en-US" dirty="0" smtClean="0"/>
              <a:t>Najniži nivo komunikacije karakteriše potreba za velikom efikasnošću</a:t>
            </a:r>
          </a:p>
          <a:p>
            <a:pPr marL="857250" lvl="1" indent="-457200" eaLnBrk="1" hangingPunct="1"/>
            <a:r>
              <a:rPr lang="sr-Latn-RS" altLang="en-US" dirty="0" smtClean="0"/>
              <a:t>Način komunikacije na tom najnižem nivou </a:t>
            </a:r>
            <a:r>
              <a:rPr lang="sr-Latn-RS" altLang="en-US" dirty="0"/>
              <a:t>z</a:t>
            </a:r>
            <a:r>
              <a:rPr lang="sr-Latn-RS" altLang="en-US" dirty="0" smtClean="0"/>
              <a:t>avisi </a:t>
            </a:r>
            <a:r>
              <a:rPr lang="sr-Latn-RS" altLang="en-US" dirty="0"/>
              <a:t>od tipa </a:t>
            </a:r>
            <a:r>
              <a:rPr lang="sr-Latn-RS" altLang="en-US" dirty="0" smtClean="0"/>
              <a:t>komunikacionog medijuma - žičana </a:t>
            </a:r>
            <a:r>
              <a:rPr lang="sr-Latn-RS" altLang="en-US" dirty="0"/>
              <a:t>ili </a:t>
            </a:r>
            <a:r>
              <a:rPr lang="sr-Latn-RS" altLang="en-US" dirty="0" smtClean="0"/>
              <a:t>bežična veza, koja vrsta </a:t>
            </a:r>
            <a:r>
              <a:rPr lang="sr-Latn-RS" altLang="en-US" dirty="0"/>
              <a:t>kablova je u pitanju </a:t>
            </a:r>
            <a:r>
              <a:rPr lang="sr-Latn-RS" altLang="en-US" dirty="0" smtClean="0"/>
              <a:t>i </a:t>
            </a:r>
            <a:r>
              <a:rPr lang="sr-Latn-RS" altLang="en-US" dirty="0"/>
              <a:t>sl</a:t>
            </a:r>
            <a:r>
              <a:rPr lang="sr-Latn-RS" altLang="en-US" dirty="0" smtClean="0"/>
              <a:t>.</a:t>
            </a:r>
          </a:p>
          <a:p>
            <a:pPr marL="857250" lvl="1" indent="-457200" eaLnBrk="1" hangingPunct="1"/>
            <a:r>
              <a:rPr lang="sr-Latn-RS" altLang="en-US" dirty="0"/>
              <a:t>U okviru lokalne mreže komunikacija se zasniva na tehnologijama:</a:t>
            </a:r>
          </a:p>
          <a:p>
            <a:pPr marL="1257300" lvl="2" indent="-457200" eaLnBrk="1" hangingPunct="1"/>
            <a:r>
              <a:rPr lang="sr-Latn-RS" altLang="en-US" dirty="0" err="1"/>
              <a:t>Ethernet</a:t>
            </a:r>
            <a:r>
              <a:rPr lang="sr-Latn-RS" altLang="en-US" dirty="0"/>
              <a:t> (žičano povezivanje)</a:t>
            </a:r>
          </a:p>
          <a:p>
            <a:pPr marL="1257300" lvl="2" indent="-457200" eaLnBrk="1" hangingPunct="1"/>
            <a:r>
              <a:rPr lang="sr-Latn-RS" altLang="en-US" dirty="0" err="1"/>
              <a:t>Wi</a:t>
            </a:r>
            <a:r>
              <a:rPr lang="sr-Latn-RS" altLang="en-US" dirty="0"/>
              <a:t>-Fi (bežično povezivanje)</a:t>
            </a:r>
          </a:p>
          <a:p>
            <a:pPr marL="857250" lvl="1" indent="-457200" eaLnBrk="1" hangingPunct="1"/>
            <a:r>
              <a:rPr lang="sr-Latn-RS" altLang="en-US" dirty="0"/>
              <a:t>Brzina prenosa podataka u ovakvim mrežama veća od 1Gbps</a:t>
            </a:r>
          </a:p>
          <a:p>
            <a:pPr marL="857250" lvl="1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34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Simple Mail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SMTP</a:t>
            </a:r>
            <a:r>
              <a:rPr lang="sr-Latn-RS" altLang="en-US" dirty="0"/>
              <a:t>) je standardni protokol za </a:t>
            </a:r>
            <a:r>
              <a:rPr lang="sr-Latn-RS" altLang="en-US" dirty="0" smtClean="0"/>
              <a:t>slanje pošte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65000"/>
            <a:ext cx="6250305" cy="440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1944" y="5229200"/>
            <a:ext cx="2493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57200" algn="ctr" eaLnBrk="1" hangingPunct="1"/>
            <a:r>
              <a:rPr lang="sr-Latn-RS" altLang="en-US" sz="1600" dirty="0" smtClean="0">
                <a:latin typeface="+mn-lt"/>
              </a:rPr>
              <a:t>Primer SMTP </a:t>
            </a:r>
            <a:r>
              <a:rPr lang="sr-Latn-RS" altLang="en-US" sz="1600" dirty="0">
                <a:latin typeface="+mn-lt"/>
              </a:rPr>
              <a:t>sesije izmedu klijenta </a:t>
            </a:r>
            <a:r>
              <a:rPr lang="sr-Latn-RS" altLang="en-US" sz="1600" dirty="0" smtClean="0">
                <a:latin typeface="+mn-lt"/>
              </a:rPr>
              <a:t>koji šalje </a:t>
            </a:r>
            <a:r>
              <a:rPr lang="sr-Latn-RS" altLang="en-US" sz="1600" dirty="0">
                <a:latin typeface="+mn-lt"/>
              </a:rPr>
              <a:t>poštu i servera koji je prima, </a:t>
            </a:r>
            <a:r>
              <a:rPr lang="sr-Latn-RS" altLang="en-US" sz="1600" dirty="0" smtClean="0">
                <a:latin typeface="+mn-lt"/>
              </a:rPr>
              <a:t>kako bi je </a:t>
            </a:r>
            <a:r>
              <a:rPr lang="sr-Latn-RS" altLang="en-US" sz="1600" dirty="0">
                <a:latin typeface="+mn-lt"/>
              </a:rPr>
              <a:t>dalje </a:t>
            </a:r>
            <a:r>
              <a:rPr lang="sr-Latn-RS" altLang="en-US" sz="1600" dirty="0" smtClean="0">
                <a:latin typeface="+mn-lt"/>
              </a:rPr>
              <a:t> prosledio</a:t>
            </a:r>
            <a:endParaRPr lang="sr-Latn-RS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18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Post Office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POP</a:t>
            </a:r>
            <a:r>
              <a:rPr lang="sr-Latn-RS" altLang="en-US" dirty="0"/>
              <a:t>) je jednostavni protokol za preuzimanje </a:t>
            </a:r>
            <a:r>
              <a:rPr lang="sr-Latn-RS" altLang="en-US" dirty="0" smtClean="0"/>
              <a:t>poruka sa </a:t>
            </a:r>
            <a:r>
              <a:rPr lang="sr-Latn-RS" altLang="en-US" dirty="0"/>
              <a:t>servera, pri č</a:t>
            </a:r>
            <a:r>
              <a:rPr lang="sr-Latn-RS" altLang="en-US" dirty="0" smtClean="0"/>
              <a:t>emu </a:t>
            </a:r>
            <a:r>
              <a:rPr lang="sr-Latn-RS" altLang="en-US" dirty="0"/>
              <a:t>se prilikom preuzimanja poruke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bri</a:t>
            </a:r>
            <a:r>
              <a:rPr lang="sr-Latn-RS" altLang="en-US" dirty="0"/>
              <a:t>š</a:t>
            </a:r>
            <a:r>
              <a:rPr lang="sr-Latn-RS" altLang="en-US" dirty="0" smtClean="0"/>
              <a:t>u </a:t>
            </a:r>
            <a:r>
              <a:rPr lang="sr-Latn-RS" altLang="en-US" dirty="0"/>
              <a:t>sa </a:t>
            </a:r>
            <a:r>
              <a:rPr lang="sr-Latn-RS" altLang="en-US" dirty="0" smtClean="0"/>
              <a:t>servera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/>
              <a:t>Preuzete poruke se </a:t>
            </a:r>
            <a:r>
              <a:rPr lang="sr-Latn-RS" altLang="en-US" dirty="0" smtClean="0"/>
              <a:t>čuvaju na klijentskom računaru, koji nakon preuzimanja </a:t>
            </a:r>
            <a:r>
              <a:rPr lang="sr-Latn-RS" altLang="en-US" dirty="0"/>
              <a:t>poruka </a:t>
            </a:r>
            <a:r>
              <a:rPr lang="sr-Latn-RS" altLang="en-US" dirty="0" smtClean="0"/>
              <a:t>vi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ne mora da ima pristup </a:t>
            </a:r>
            <a:r>
              <a:rPr lang="sr-Latn-RS" altLang="en-US" dirty="0" smtClean="0"/>
              <a:t>Internetu</a:t>
            </a:r>
          </a:p>
          <a:p>
            <a:pPr marL="857250" lvl="1" indent="-457200" eaLnBrk="1" hangingPunct="1"/>
            <a:r>
              <a:rPr lang="sr-Latn-RS" altLang="en-US" dirty="0" smtClean="0"/>
              <a:t>POP protokol </a:t>
            </a:r>
            <a:br>
              <a:rPr lang="sr-Latn-RS" altLang="en-US" dirty="0" smtClean="0"/>
            </a:br>
            <a:r>
              <a:rPr lang="sr-Latn-RS" altLang="en-US" dirty="0" smtClean="0"/>
              <a:t>koristi TCP </a:t>
            </a:r>
            <a:br>
              <a:rPr lang="sr-Latn-RS" altLang="en-US" dirty="0" smtClean="0"/>
            </a:br>
            <a:r>
              <a:rPr lang="sr-Latn-RS" altLang="en-US" dirty="0" smtClean="0"/>
              <a:t>konekciju </a:t>
            </a:r>
            <a:r>
              <a:rPr lang="sr-Latn-RS" altLang="en-US" dirty="0"/>
              <a:t>na </a:t>
            </a:r>
            <a:r>
              <a:rPr lang="sr-Latn-RS" altLang="en-US" dirty="0" smtClean="0"/>
              <a:t/>
            </a:r>
            <a:br>
              <a:rPr lang="sr-Latn-RS" altLang="en-US" dirty="0" smtClean="0"/>
            </a:br>
            <a:r>
              <a:rPr lang="sr-Latn-RS" altLang="en-US" dirty="0" smtClean="0"/>
              <a:t>portu </a:t>
            </a:r>
            <a:r>
              <a:rPr lang="sr-Latn-RS" altLang="en-US" dirty="0"/>
              <a:t>110.</a:t>
            </a:r>
            <a:endParaRPr lang="sr-Latn-R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395536" y="5622339"/>
            <a:ext cx="2493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57200" algn="ctr" eaLnBrk="1" hangingPunct="1"/>
            <a:r>
              <a:rPr lang="sr-Latn-RS" altLang="en-US" sz="1600" dirty="0">
                <a:latin typeface="+mn-lt"/>
              </a:rPr>
              <a:t>Primer POP3 sesije izmedu</a:t>
            </a:r>
          </a:p>
          <a:p>
            <a:pPr marL="0" lvl="1" indent="-457200" algn="ctr" eaLnBrk="1" hangingPunct="1"/>
            <a:r>
              <a:rPr lang="sr-Latn-RS" altLang="en-US" sz="1600" dirty="0">
                <a:latin typeface="+mn-lt"/>
              </a:rPr>
              <a:t>klijenta i servera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24" y="3240360"/>
            <a:ext cx="6271776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7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(4)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Osnovne komande koje klijentski softver izdaje </a:t>
            </a:r>
            <a:r>
              <a:rPr lang="sr-Latn-RS" altLang="en-US" dirty="0" smtClean="0"/>
              <a:t>u POP3 protokolu su</a:t>
            </a:r>
            <a:r>
              <a:rPr lang="sr-Latn-RS" altLang="en-US" dirty="0"/>
              <a:t>: </a:t>
            </a:r>
            <a:endParaRPr lang="sr-Latn-RS" altLang="en-US" dirty="0" smtClean="0"/>
          </a:p>
          <a:p>
            <a:pPr marL="1257300" lvl="2" indent="-457200" eaLnBrk="1" hangingPunct="1"/>
            <a:r>
              <a:rPr lang="sr-Latn-RS" altLang="en-US" dirty="0"/>
              <a:t>APOP - ovim se </a:t>
            </a:r>
            <a:r>
              <a:rPr lang="sr-Latn-RS" altLang="en-US" dirty="0" smtClean="0"/>
              <a:t>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autorizacija klijenta navodenjem njegovog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čkog imena i kriptovane lozinke.</a:t>
            </a:r>
          </a:p>
          <a:p>
            <a:pPr marL="1257300" lvl="2" indent="-457200" eaLnBrk="1" hangingPunct="1"/>
            <a:r>
              <a:rPr lang="sr-Latn-RS" altLang="en-US" dirty="0"/>
              <a:t>STAT - statistika o stanju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tanskog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LIST - lista poruka</a:t>
            </a:r>
          </a:p>
          <a:p>
            <a:pPr marL="1257300" lvl="2" indent="-457200" eaLnBrk="1" hangingPunct="1"/>
            <a:r>
              <a:rPr lang="sr-Latn-RS" altLang="en-US" dirty="0"/>
              <a:t>RETR - primanje poruke sa navedenim rednim brojem</a:t>
            </a:r>
          </a:p>
          <a:p>
            <a:pPr marL="1257300" lvl="2" indent="-457200" eaLnBrk="1" hangingPunct="1"/>
            <a:r>
              <a:rPr lang="sr-Latn-RS" altLang="en-US" dirty="0"/>
              <a:t>DELE - brisanje poruke sa navedenim rednim brojem</a:t>
            </a:r>
          </a:p>
          <a:p>
            <a:pPr marL="1257300" lvl="2" indent="-457200" eaLnBrk="1" hangingPunct="1"/>
            <a:r>
              <a:rPr lang="sr-Latn-RS" altLang="en-US" dirty="0"/>
              <a:t>QUIT - prekidanje sesije</a:t>
            </a:r>
            <a:endParaRPr lang="sr-Latn-RS" altLang="en-US" dirty="0" smtClean="0"/>
          </a:p>
          <a:p>
            <a:pPr marL="1257300" lvl="2" indent="-457200" eaLnBrk="1" hangingPunct="1"/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19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 smtClean="0">
                <a:solidFill>
                  <a:schemeClr val="hlink"/>
                </a:solidFill>
              </a:rPr>
              <a:t>Protokol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i</a:t>
            </a:r>
            <a:r>
              <a:rPr lang="sv-SE" altLang="en-US" sz="3200" dirty="0" smtClean="0">
                <a:solidFill>
                  <a:schemeClr val="hlink"/>
                </a:solidFill>
              </a:rPr>
              <a:t>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SMTP, POP3 i IMAP (5)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Internet Message Access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IMAP</a:t>
            </a:r>
            <a:r>
              <a:rPr lang="sr-Latn-RS" altLang="en-US" dirty="0"/>
              <a:t>) je znatno napredniji protokol </a:t>
            </a:r>
            <a:r>
              <a:rPr lang="sr-Latn-RS" altLang="en-US" dirty="0" smtClean="0"/>
              <a:t>za primanje po</a:t>
            </a:r>
            <a:r>
              <a:rPr lang="sr-Latn-RS" altLang="en-US" dirty="0"/>
              <a:t>š</a:t>
            </a:r>
            <a:r>
              <a:rPr lang="sr-Latn-RS" altLang="en-US" dirty="0" smtClean="0"/>
              <a:t>te</a:t>
            </a:r>
            <a:r>
              <a:rPr lang="sr-Latn-RS" altLang="en-US" dirty="0"/>
              <a:t>. On je prevashodno namenjen korisnicima koji su mobilni tj. </a:t>
            </a:r>
            <a:r>
              <a:rPr lang="sr-Latn-RS" altLang="en-US" dirty="0" smtClean="0"/>
              <a:t>koji svojoj po</a:t>
            </a:r>
            <a:r>
              <a:rPr lang="sr-Latn-RS" altLang="en-US" dirty="0"/>
              <a:t>š</a:t>
            </a:r>
            <a:r>
              <a:rPr lang="sr-Latn-RS" altLang="en-US" dirty="0" smtClean="0"/>
              <a:t>ti </a:t>
            </a:r>
            <a:r>
              <a:rPr lang="sr-Latn-RS" altLang="en-US" dirty="0"/>
              <a:t>pristupaju sa </a:t>
            </a:r>
            <a:r>
              <a:rPr lang="sr-Latn-RS" altLang="en-US" dirty="0" smtClean="0"/>
              <a:t>različitih računara</a:t>
            </a:r>
          </a:p>
          <a:p>
            <a:pPr marL="1257300" lvl="2" indent="-457200" eaLnBrk="1" hangingPunct="1"/>
            <a:r>
              <a:rPr lang="sr-Latn-RS" altLang="en-US" dirty="0" smtClean="0"/>
              <a:t>Kako </a:t>
            </a:r>
            <a:r>
              <a:rPr lang="sr-Latn-RS" altLang="en-US" dirty="0"/>
              <a:t>bi ovakvi korisnici </a:t>
            </a:r>
            <a:r>
              <a:rPr lang="sr-Latn-RS" altLang="en-US" dirty="0" smtClean="0"/>
              <a:t>imali mogućnost </a:t>
            </a:r>
            <a:r>
              <a:rPr lang="sr-Latn-RS" altLang="en-US" dirty="0"/>
              <a:t>pristupa svim svojim porukama, nije </a:t>
            </a:r>
            <a:r>
              <a:rPr lang="sr-Latn-RS" altLang="en-US" dirty="0" smtClean="0"/>
              <a:t>po</a:t>
            </a:r>
            <a:r>
              <a:rPr lang="sr-Latn-RS" altLang="en-US" dirty="0"/>
              <a:t>ž</a:t>
            </a:r>
            <a:r>
              <a:rPr lang="sr-Latn-RS" altLang="en-US" dirty="0" smtClean="0"/>
              <a:t>eljno </a:t>
            </a:r>
            <a:r>
              <a:rPr lang="sr-Latn-RS" altLang="en-US" dirty="0"/>
              <a:t>brisati ih sa </a:t>
            </a:r>
            <a:r>
              <a:rPr lang="sr-Latn-RS" altLang="en-US" dirty="0" smtClean="0"/>
              <a:t>servera (</a:t>
            </a:r>
            <a:r>
              <a:rPr lang="sr-Latn-RS" altLang="en-US" dirty="0"/>
              <a:t>iz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tanskog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eta</a:t>
            </a:r>
            <a:r>
              <a:rPr lang="sr-Latn-RS" altLang="en-US" dirty="0"/>
              <a:t>) prilikom </a:t>
            </a:r>
            <a:r>
              <a:rPr lang="sr-Latn-RS" altLang="en-US" dirty="0" smtClean="0"/>
              <a:t>preuzimanja </a:t>
            </a:r>
          </a:p>
          <a:p>
            <a:pPr marL="1257300" lvl="2" indent="-457200" eaLnBrk="1" hangingPunct="1"/>
            <a:r>
              <a:rPr lang="sr-Latn-RS" altLang="en-US" dirty="0" smtClean="0"/>
              <a:t>Klijenti </a:t>
            </a:r>
            <a:r>
              <a:rPr lang="sr-Latn-RS" altLang="en-US" dirty="0"/>
              <a:t>za elektronsku </a:t>
            </a:r>
            <a:r>
              <a:rPr lang="sr-Latn-RS" altLang="en-US" dirty="0" smtClean="0"/>
              <a:t>poštu na </a:t>
            </a:r>
            <a:r>
              <a:rPr lang="sr-Latn-RS" altLang="en-US" dirty="0"/>
              <a:t>lokalnim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unarima 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omogućavaju </a:t>
            </a:r>
            <a:r>
              <a:rPr lang="sr-Latn-RS" altLang="en-US" dirty="0"/>
              <a:t>korisnicima sortiranje poruka, </a:t>
            </a:r>
            <a:r>
              <a:rPr lang="sr-Latn-RS" altLang="en-US" dirty="0" smtClean="0"/>
              <a:t>organizovanje u </a:t>
            </a:r>
            <a:r>
              <a:rPr lang="sr-Latn-RS" altLang="en-US" dirty="0"/>
              <a:t>fascikle, pretragu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IMAP </a:t>
            </a:r>
            <a:r>
              <a:rPr lang="sr-Latn-RS" altLang="en-US" dirty="0"/>
              <a:t>protokol je projektovan </a:t>
            </a:r>
            <a:r>
              <a:rPr lang="sr-Latn-RS" altLang="en-US" dirty="0" smtClean="0"/>
              <a:t>tako da </a:t>
            </a:r>
            <a:r>
              <a:rPr lang="sr-Latn-RS" altLang="en-US" dirty="0"/>
              <a:t>se ovakva funkcionalnost obezbedi tako 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korisnicima </a:t>
            </a:r>
            <a:r>
              <a:rPr lang="sr-Latn-RS" altLang="en-US" dirty="0" smtClean="0"/>
              <a:t>omogući </a:t>
            </a:r>
            <a:r>
              <a:rPr lang="sr-Latn-RS" altLang="en-US" dirty="0"/>
              <a:t>da </a:t>
            </a:r>
            <a:r>
              <a:rPr lang="sr-Latn-RS" altLang="en-US" dirty="0" smtClean="0"/>
              <a:t>ove funkcije </a:t>
            </a:r>
            <a:r>
              <a:rPr lang="sr-Latn-RS" altLang="en-US" dirty="0"/>
              <a:t>izvode direktno u svom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tanskom sandu</a:t>
            </a:r>
            <a:r>
              <a:rPr lang="sr-Latn-RS" altLang="en-US" dirty="0"/>
              <a:t>č</a:t>
            </a:r>
            <a:r>
              <a:rPr lang="sr-Latn-RS" altLang="en-US" dirty="0" smtClean="0"/>
              <a:t>etu </a:t>
            </a:r>
            <a:r>
              <a:rPr lang="sr-Latn-RS" altLang="en-US" dirty="0"/>
              <a:t>na </a:t>
            </a:r>
            <a:r>
              <a:rPr lang="sr-Latn-RS" altLang="en-US" dirty="0" smtClean="0"/>
              <a:t>serveru </a:t>
            </a:r>
          </a:p>
          <a:p>
            <a:pPr marL="1257300" lvl="2" indent="-457200" eaLnBrk="1" hangingPunct="1"/>
            <a:r>
              <a:rPr lang="sr-Latn-RS" altLang="en-US" dirty="0" smtClean="0"/>
              <a:t>Mana ovog pristupa je 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se zahteva da korisnici imaju pristup Internetu sve vreme </a:t>
            </a:r>
            <a:r>
              <a:rPr lang="sr-Latn-RS" altLang="en-US" dirty="0" smtClean="0"/>
              <a:t>dok rade </a:t>
            </a:r>
            <a:r>
              <a:rPr lang="sr-Latn-RS" altLang="en-US" dirty="0"/>
              <a:t>sa svojom elektronskom </a:t>
            </a:r>
            <a:r>
              <a:rPr lang="sr-Latn-RS" altLang="en-US" dirty="0" smtClean="0"/>
              <a:t>poštom</a:t>
            </a:r>
          </a:p>
          <a:p>
            <a:pPr marL="1257300" lvl="2" indent="-457200" eaLnBrk="1" hangingPunct="1"/>
            <a:r>
              <a:rPr lang="sr-Latn-RS" altLang="en-US" dirty="0" smtClean="0"/>
              <a:t>Odredeni </a:t>
            </a:r>
            <a:r>
              <a:rPr lang="sr-Latn-RS" altLang="en-US" dirty="0"/>
              <a:t>broj </a:t>
            </a:r>
            <a:r>
              <a:rPr lang="sr-Latn-RS" altLang="en-US" dirty="0" smtClean="0"/>
              <a:t>veb </a:t>
            </a:r>
            <a:r>
              <a:rPr lang="sr-Latn-RS" altLang="en-US" dirty="0"/>
              <a:t>aplikacija za rad </a:t>
            </a:r>
            <a:r>
              <a:rPr lang="sr-Latn-RS" altLang="en-US" dirty="0" smtClean="0"/>
              <a:t>sa elektronskom po</a:t>
            </a:r>
            <a:r>
              <a:rPr lang="sr-Latn-RS" altLang="en-US" dirty="0"/>
              <a:t>š</a:t>
            </a:r>
            <a:r>
              <a:rPr lang="sr-Latn-RS" altLang="en-US" dirty="0" smtClean="0"/>
              <a:t>tom </a:t>
            </a:r>
            <a:r>
              <a:rPr lang="sr-Latn-RS" altLang="en-US" dirty="0"/>
              <a:t>je zasnovan na IMAP protokolu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03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>
                <a:solidFill>
                  <a:schemeClr val="hlink"/>
                </a:solidFill>
              </a:rPr>
              <a:t>F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File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FTP</a:t>
            </a:r>
            <a:r>
              <a:rPr lang="sr-Latn-RS" altLang="en-US" dirty="0"/>
              <a:t>) je protokol za prenos datoteka izmedu </a:t>
            </a:r>
            <a:r>
              <a:rPr lang="sr-Latn-RS" altLang="en-US" dirty="0" smtClean="0"/>
              <a:t>računara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Protokol datira </a:t>
            </a:r>
            <a:r>
              <a:rPr lang="sr-Latn-RS" altLang="en-US" dirty="0" smtClean="0"/>
              <a:t>jo</a:t>
            </a:r>
            <a:r>
              <a:rPr lang="sr-Latn-RS" altLang="en-US" dirty="0"/>
              <a:t>š</a:t>
            </a:r>
            <a:r>
              <a:rPr lang="sr-Latn-RS" altLang="en-US" dirty="0" smtClean="0"/>
              <a:t> </a:t>
            </a:r>
            <a:r>
              <a:rPr lang="sr-Latn-RS" altLang="en-US" dirty="0"/>
              <a:t>od 1970-tih i doba ranog Interneta, ali se i danas </a:t>
            </a:r>
            <a:r>
              <a:rPr lang="sr-Latn-RS" altLang="en-US" dirty="0" smtClean="0"/>
              <a:t>koristi </a:t>
            </a:r>
          </a:p>
          <a:p>
            <a:pPr marL="1257300" lvl="2" indent="-457200" eaLnBrk="1" hangingPunct="1"/>
            <a:r>
              <a:rPr lang="sr-Latn-RS" altLang="en-US" dirty="0" smtClean="0"/>
              <a:t>U okviru tipi</a:t>
            </a:r>
            <a:r>
              <a:rPr lang="sr-Latn-RS" altLang="en-US" dirty="0"/>
              <a:t>č</a:t>
            </a:r>
            <a:r>
              <a:rPr lang="sr-Latn-RS" altLang="en-US" dirty="0" smtClean="0"/>
              <a:t>ne </a:t>
            </a:r>
            <a:r>
              <a:rPr lang="sr-Latn-RS" altLang="en-US" dirty="0"/>
              <a:t>FTP sesije, korisnik sedi za jednim host </a:t>
            </a:r>
            <a:r>
              <a:rPr lang="sr-Latn-RS" altLang="en-US" dirty="0" smtClean="0"/>
              <a:t>ra</a:t>
            </a:r>
            <a:r>
              <a:rPr lang="sr-Latn-RS" altLang="en-US" dirty="0"/>
              <a:t>č</a:t>
            </a:r>
            <a:r>
              <a:rPr lang="sr-Latn-RS" altLang="en-US" dirty="0" smtClean="0"/>
              <a:t>unarom </a:t>
            </a:r>
            <a:r>
              <a:rPr lang="sr-Latn-RS" altLang="en-US" dirty="0"/>
              <a:t>i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da </a:t>
            </a:r>
            <a:r>
              <a:rPr lang="sr-Latn-RS" altLang="en-US" dirty="0" smtClean="0"/>
              <a:t>prenosi datoteke </a:t>
            </a:r>
            <a:r>
              <a:rPr lang="sr-Latn-RS" altLang="en-US" dirty="0"/>
              <a:t>na ili sa drugog host </a:t>
            </a:r>
            <a:r>
              <a:rPr lang="sr-Latn-RS" altLang="en-US" dirty="0" smtClean="0"/>
              <a:t>računara </a:t>
            </a:r>
          </a:p>
          <a:p>
            <a:pPr marL="1257300" lvl="2" indent="-457200" eaLnBrk="1" hangingPunct="1"/>
            <a:r>
              <a:rPr lang="sr-Latn-RS" altLang="en-US" dirty="0" smtClean="0"/>
              <a:t>FTP </a:t>
            </a:r>
            <a:r>
              <a:rPr lang="sr-Latn-RS" altLang="en-US" dirty="0"/>
              <a:t>koristi TCP kao protokol </a:t>
            </a:r>
            <a:r>
              <a:rPr lang="sr-Latn-RS" altLang="en-US" dirty="0" smtClean="0"/>
              <a:t>za komunikaciju ni</a:t>
            </a:r>
            <a:r>
              <a:rPr lang="sr-Latn-RS" altLang="en-US" dirty="0"/>
              <a:t>ž</a:t>
            </a:r>
            <a:r>
              <a:rPr lang="sr-Latn-RS" altLang="en-US" dirty="0" smtClean="0"/>
              <a:t>eg nivoa </a:t>
            </a:r>
          </a:p>
          <a:p>
            <a:pPr marL="1257300" lvl="2" indent="-457200" eaLnBrk="1" hangingPunct="1"/>
            <a:r>
              <a:rPr lang="sr-Latn-RS" altLang="en-US" dirty="0" smtClean="0"/>
              <a:t>FTP </a:t>
            </a:r>
            <a:r>
              <a:rPr lang="sr-Latn-RS" altLang="en-US" dirty="0"/>
              <a:t>protokol ostvaruje dve TCP konekcije za </a:t>
            </a:r>
            <a:r>
              <a:rPr lang="sr-Latn-RS" altLang="en-US" dirty="0" smtClean="0"/>
              <a:t>prenos datoteka</a:t>
            </a:r>
            <a:r>
              <a:rPr lang="sr-Latn-RS" altLang="en-US" dirty="0"/>
              <a:t>. Jedna konekcija (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portu 21) se koristi za prenos </a:t>
            </a:r>
            <a:r>
              <a:rPr lang="sr-Latn-RS" altLang="en-US" dirty="0" smtClean="0"/>
              <a:t>kontrolnih informacija</a:t>
            </a:r>
            <a:r>
              <a:rPr lang="sr-Latn-RS" altLang="en-US" dirty="0"/>
              <a:t>, a druga (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portu 20) za prenos samih </a:t>
            </a:r>
            <a:r>
              <a:rPr lang="sr-Latn-RS" altLang="en-US" dirty="0" smtClean="0"/>
              <a:t>podataka </a:t>
            </a:r>
          </a:p>
          <a:p>
            <a:pPr marL="1257300" lvl="2" indent="-457200" eaLnBrk="1" hangingPunct="1"/>
            <a:r>
              <a:rPr lang="sr-Latn-RS" altLang="en-US" dirty="0" smtClean="0"/>
              <a:t>Za svaku datoteku</a:t>
            </a:r>
            <a:r>
              <a:rPr lang="sr-Latn-RS" altLang="en-US" dirty="0"/>
              <a:t>, otvara se nova konekcija za prenos podataka, koja se automatski </a:t>
            </a:r>
            <a:r>
              <a:rPr lang="sr-Latn-RS" altLang="en-US" dirty="0" smtClean="0"/>
              <a:t>zatvara kada </a:t>
            </a:r>
            <a:r>
              <a:rPr lang="sr-Latn-RS" altLang="en-US" dirty="0"/>
              <a:t>se </a:t>
            </a:r>
            <a:r>
              <a:rPr lang="sr-Latn-RS" altLang="en-US" dirty="0" smtClean="0"/>
              <a:t>zavr</a:t>
            </a:r>
            <a:r>
              <a:rPr lang="sr-Latn-RS" altLang="en-US" dirty="0"/>
              <a:t>š</a:t>
            </a:r>
            <a:r>
              <a:rPr lang="sr-Latn-RS" altLang="en-US" dirty="0" smtClean="0"/>
              <a:t>i </a:t>
            </a:r>
            <a:r>
              <a:rPr lang="sr-Latn-RS" altLang="en-US" dirty="0"/>
              <a:t>prenos </a:t>
            </a:r>
            <a:r>
              <a:rPr lang="sr-Latn-RS" altLang="en-US" dirty="0" smtClean="0"/>
              <a:t>datoteka 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to vreme kontrolna konekcija sve </a:t>
            </a:r>
            <a:r>
              <a:rPr lang="sr-Latn-RS" altLang="en-US" dirty="0" smtClean="0"/>
              <a:t>vreme ostaje otvorena</a:t>
            </a:r>
          </a:p>
          <a:p>
            <a:pPr marL="1257300" lvl="2" indent="-457200" eaLnBrk="1" hangingPunct="1"/>
            <a:r>
              <a:rPr lang="sr-Latn-RS" altLang="en-US" dirty="0" smtClean="0"/>
              <a:t>Za </a:t>
            </a:r>
            <a:r>
              <a:rPr lang="sr-Latn-RS" altLang="en-US" dirty="0"/>
              <a:t>razliku od HTTP protokola, tokom FTP sesije server </a:t>
            </a:r>
            <a:r>
              <a:rPr lang="sr-Latn-RS" altLang="en-US" dirty="0" smtClean="0"/>
              <a:t>mora da čuva </a:t>
            </a:r>
            <a:r>
              <a:rPr lang="sr-Latn-RS" altLang="en-US" dirty="0"/>
              <a:t>odredene podatke o korisniku (na primer,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 tj. </a:t>
            </a:r>
            <a:r>
              <a:rPr lang="sr-Latn-RS" altLang="en-US" dirty="0" smtClean="0"/>
              <a:t>FTP je </a:t>
            </a:r>
            <a:r>
              <a:rPr lang="sr-Latn-RS" altLang="en-US" dirty="0"/>
              <a:t>protokol koji č</a:t>
            </a:r>
            <a:r>
              <a:rPr lang="sr-Latn-RS" altLang="en-US" dirty="0" smtClean="0"/>
              <a:t>uva </a:t>
            </a:r>
            <a:r>
              <a:rPr lang="sr-Latn-RS" altLang="en-US" dirty="0"/>
              <a:t>stanje </a:t>
            </a:r>
            <a:r>
              <a:rPr lang="sr-Latn-RS" altLang="en-US" dirty="0" smtClean="0"/>
              <a:t>(statefull </a:t>
            </a:r>
            <a:r>
              <a:rPr lang="sr-Latn-RS" altLang="en-US" dirty="0"/>
              <a:t>protocol</a:t>
            </a:r>
            <a:r>
              <a:rPr lang="sr-Latn-RS" alt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593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FTP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Kontrole </a:t>
            </a:r>
            <a:r>
              <a:rPr lang="sr-Latn-RS" altLang="en-US" dirty="0"/>
              <a:t>koje se izdaju </a:t>
            </a:r>
            <a:r>
              <a:rPr lang="sr-Latn-RS" altLang="en-US" dirty="0" smtClean="0"/>
              <a:t>serveru putem </a:t>
            </a:r>
            <a:r>
              <a:rPr lang="sr-Latn-RS" altLang="en-US" dirty="0"/>
              <a:t>kontrolne konekcije se zapisuju u č</a:t>
            </a:r>
            <a:r>
              <a:rPr lang="sr-Latn-RS" altLang="en-US" dirty="0" smtClean="0"/>
              <a:t>itljivom </a:t>
            </a:r>
            <a:r>
              <a:rPr lang="sr-Latn-RS" altLang="en-US" dirty="0"/>
              <a:t>ASCII </a:t>
            </a:r>
            <a:r>
              <a:rPr lang="sr-Latn-RS" altLang="en-US" dirty="0" smtClean="0"/>
              <a:t>obliku:</a:t>
            </a:r>
          </a:p>
          <a:p>
            <a:pPr marL="1257300" lvl="2" indent="-457200" eaLnBrk="1" hangingPunct="1"/>
            <a:r>
              <a:rPr lang="sr-Latn-RS" altLang="en-US" dirty="0"/>
              <a:t>USER username - koristi se za slanje identifikacije korisnika serveru</a:t>
            </a:r>
          </a:p>
          <a:p>
            <a:pPr marL="1257300" lvl="2" indent="-457200" eaLnBrk="1" hangingPunct="1"/>
            <a:r>
              <a:rPr lang="sr-Latn-RS" altLang="en-US" dirty="0"/>
              <a:t>PASS password - koristi se za slanje lozinke korisnika serveru</a:t>
            </a:r>
          </a:p>
          <a:p>
            <a:pPr marL="1257300" lvl="2" indent="-457200" eaLnBrk="1" hangingPunct="1"/>
            <a:r>
              <a:rPr lang="sr-Latn-RS" altLang="en-US" dirty="0"/>
              <a:t>LIST - koristi se kako bi se serveru poslala poruka da </a:t>
            </a:r>
            <a:r>
              <a:rPr lang="sr-Latn-RS" altLang="en-US" dirty="0" smtClean="0"/>
              <a:t>po</a:t>
            </a:r>
            <a:r>
              <a:rPr lang="sr-Latn-RS" altLang="en-US" dirty="0"/>
              <a:t>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listu datoteka </a:t>
            </a:r>
            <a:r>
              <a:rPr lang="sr-Latn-RS" altLang="en-US" dirty="0" smtClean="0"/>
              <a:t>u tekućem direktorijumu </a:t>
            </a:r>
          </a:p>
          <a:p>
            <a:pPr marL="1257300" lvl="2" indent="-457200" eaLnBrk="1" hangingPunct="1"/>
            <a:r>
              <a:rPr lang="sr-Latn-RS" altLang="en-US" dirty="0" smtClean="0"/>
              <a:t>RETR </a:t>
            </a:r>
            <a:r>
              <a:rPr lang="sr-Latn-RS" altLang="en-US" dirty="0"/>
              <a:t>filename - koristi se kako bi se sa servera (iz </a:t>
            </a:r>
            <a:r>
              <a:rPr lang="sr-Latn-RS" altLang="en-US" dirty="0" smtClean="0"/>
              <a:t>tekućeg direktorijuma</a:t>
            </a:r>
            <a:r>
              <a:rPr lang="sr-Latn-RS" altLang="en-US" dirty="0"/>
              <a:t>) </a:t>
            </a:r>
            <a:r>
              <a:rPr lang="sr-Latn-RS" altLang="en-US" dirty="0" smtClean="0"/>
              <a:t>prenela datoteka </a:t>
            </a:r>
            <a:r>
              <a:rPr lang="sr-Latn-RS" altLang="en-US" dirty="0"/>
              <a:t>sa datim imenom na klijent (u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</a:t>
            </a:r>
          </a:p>
          <a:p>
            <a:pPr marL="1257300" lvl="2" indent="-457200" eaLnBrk="1" hangingPunct="1"/>
            <a:r>
              <a:rPr lang="sr-Latn-RS" altLang="en-US" dirty="0"/>
              <a:t>STOR filename - koristi se kako bi se sa klijenta (iz </a:t>
            </a:r>
            <a:r>
              <a:rPr lang="sr-Latn-RS" altLang="en-US" dirty="0" smtClean="0"/>
              <a:t>tekućeg </a:t>
            </a:r>
            <a:r>
              <a:rPr lang="sr-Latn-RS" altLang="en-US" dirty="0"/>
              <a:t>direktorijuma</a:t>
            </a:r>
            <a:r>
              <a:rPr lang="sr-Latn-RS" altLang="en-US" dirty="0" smtClean="0"/>
              <a:t>) prenela </a:t>
            </a:r>
            <a:r>
              <a:rPr lang="sr-Latn-RS" altLang="en-US" dirty="0"/>
              <a:t>datoteka sa datim imenom na server (u </a:t>
            </a:r>
            <a:r>
              <a:rPr lang="sr-Latn-RS" altLang="en-US" dirty="0" smtClean="0"/>
              <a:t>tekući </a:t>
            </a:r>
            <a:r>
              <a:rPr lang="sr-Latn-RS" altLang="en-US" dirty="0"/>
              <a:t>direktorijum)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5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FTP (3)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Server </a:t>
            </a:r>
            <a:r>
              <a:rPr lang="sr-Latn-RS" altLang="en-US" dirty="0" smtClean="0"/>
              <a:t>obi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na zahteve klijenta otvara konekciju za prenos podataka, a </a:t>
            </a:r>
            <a:r>
              <a:rPr lang="sr-Latn-RS" altLang="en-US" dirty="0" smtClean="0"/>
              <a:t>istovremeno preko </a:t>
            </a:r>
            <a:r>
              <a:rPr lang="sr-Latn-RS" altLang="en-US" dirty="0"/>
              <a:t>kontrolne konekcije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statusne poruke ili poruke o </a:t>
            </a:r>
            <a:r>
              <a:rPr lang="sr-Latn-RS" altLang="en-US" dirty="0" smtClean="0"/>
              <a:t>greškama, kao što su:</a:t>
            </a:r>
          </a:p>
          <a:p>
            <a:pPr marL="1257300" lvl="2" indent="-457200" eaLnBrk="1" hangingPunct="1"/>
            <a:r>
              <a:rPr lang="en-US" altLang="en-US" dirty="0"/>
              <a:t>331 Username OK, password required</a:t>
            </a:r>
          </a:p>
          <a:p>
            <a:pPr marL="1257300" lvl="2" indent="-457200" eaLnBrk="1" hangingPunct="1"/>
            <a:r>
              <a:rPr lang="en-US" altLang="en-US" dirty="0"/>
              <a:t>25 Data connection already open; transfer starting</a:t>
            </a:r>
          </a:p>
          <a:p>
            <a:pPr marL="1257300" lvl="2" indent="-457200" eaLnBrk="1" hangingPunct="1"/>
            <a:r>
              <a:rPr lang="en-US" altLang="en-US" dirty="0"/>
              <a:t>425 Can’t open data connection</a:t>
            </a:r>
          </a:p>
          <a:p>
            <a:pPr marL="1257300" lvl="2" indent="-457200" eaLnBrk="1" hangingPunct="1"/>
            <a:r>
              <a:rPr lang="en-US" altLang="en-US" dirty="0"/>
              <a:t>452 Error writing file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3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11778</TotalTime>
  <Words>7320</Words>
  <Application>Microsoft Office PowerPoint</Application>
  <PresentationFormat>On-screen Show (4:3)</PresentationFormat>
  <Paragraphs>592</Paragraphs>
  <Slides>97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Times New Roman</vt:lpstr>
      <vt:lpstr>Wingdings</vt:lpstr>
      <vt:lpstr>YUTms</vt:lpstr>
      <vt:lpstr>4_Watermark</vt:lpstr>
      <vt:lpstr>Uvod u veb i internet tehnologije</vt:lpstr>
      <vt:lpstr>Mreža, slojevi, protokoli</vt:lpstr>
      <vt:lpstr>Slojevi kod računarskih mreža</vt:lpstr>
      <vt:lpstr>Slojevitost mreža</vt:lpstr>
      <vt:lpstr>Slojevitost mreža (2)</vt:lpstr>
      <vt:lpstr>Slojevi TCP/IP modela</vt:lpstr>
      <vt:lpstr>Protokoli i slojevi</vt:lpstr>
      <vt:lpstr>Sloj „host-prema-mreži”</vt:lpstr>
      <vt:lpstr>Sloj „host-prema-mreži” (2)</vt:lpstr>
      <vt:lpstr>Sloj „host-prema-mreži” (3) </vt:lpstr>
      <vt:lpstr>Sloj „host-prema-mreži” (4)  </vt:lpstr>
      <vt:lpstr>Međumrežni sloj</vt:lpstr>
      <vt:lpstr>IP protokol međumrežnog sloja </vt:lpstr>
      <vt:lpstr>IP protokol međumrežnog sloja (2) </vt:lpstr>
      <vt:lpstr>Hijerarhijska struktura IP adresa</vt:lpstr>
      <vt:lpstr>Hijerarhijska struktura IP adresa (2)</vt:lpstr>
      <vt:lpstr>Hijerarhijska struktura IP adresa (3)</vt:lpstr>
      <vt:lpstr>Povezivanje uređaja u lokalnoj mreži</vt:lpstr>
      <vt:lpstr>Povezivanje uređaja u lokalnoj mreži (2) </vt:lpstr>
      <vt:lpstr>Povezivanje uređaja u lokalnoj mreži (3) </vt:lpstr>
      <vt:lpstr>Povezivanje uređaja u lokalnoj mreži (4)</vt:lpstr>
      <vt:lpstr>Povezivanje uređaja u lokalnoj mreži (5) </vt:lpstr>
      <vt:lpstr>Povezivanje uređaja u lokalnoj mreži (6)</vt:lpstr>
      <vt:lpstr>IP adrese i DHCP</vt:lpstr>
      <vt:lpstr>Javne i privatne IP adrese</vt:lpstr>
      <vt:lpstr>Javne i privatne IP adrese (2)</vt:lpstr>
      <vt:lpstr>Javne i privatne IP adrese (3)</vt:lpstr>
      <vt:lpstr>Rutiranje</vt:lpstr>
      <vt:lpstr>Rutiranje (2)</vt:lpstr>
      <vt:lpstr>Transportni sloj</vt:lpstr>
      <vt:lpstr>Transportni sloj (2)</vt:lpstr>
      <vt:lpstr>Protokoli transportnog sloja</vt:lpstr>
      <vt:lpstr>TCP protokol transportnog sloja</vt:lpstr>
      <vt:lpstr>TCP protokol transportnog sloja (2)</vt:lpstr>
      <vt:lpstr>TCP protokol transportnog sloja (3)</vt:lpstr>
      <vt:lpstr>TCP protokol transportnog sloja (4)</vt:lpstr>
      <vt:lpstr>TCP protokol transportnog sloja (5)</vt:lpstr>
      <vt:lpstr>UDP protokol transportnog sloja</vt:lpstr>
      <vt:lpstr>Sistem imena domena</vt:lpstr>
      <vt:lpstr>Sistem imena domena (2)</vt:lpstr>
      <vt:lpstr>TCP порт</vt:lpstr>
      <vt:lpstr>TCP порт (2)</vt:lpstr>
      <vt:lpstr>TCP/IP programski interfejs</vt:lpstr>
      <vt:lpstr>TCP/IP programski interfejs (2)</vt:lpstr>
      <vt:lpstr>TCP/IP programski interfejs (3)</vt:lpstr>
      <vt:lpstr>Aplikacioni sloj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Protokol aplikativnog sloja – HTTP (8)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Protokoli aplikativnog sloja – SMTP, POP3 i IMAP</vt:lpstr>
      <vt:lpstr>Protokoli aplikativnog sloja – SMTP, POP3 i IMAP (2)</vt:lpstr>
      <vt:lpstr>Protokoli aplikativnog sloja – SMTP, POP3 i IMAP (3)</vt:lpstr>
      <vt:lpstr>Protokoli aplikativnog sloja – SMTP, POP3 i IMAP (4)</vt:lpstr>
      <vt:lpstr>Protokoli aplikativnog sloja – SMTP, POP3 i IMAP (5)</vt:lpstr>
      <vt:lpstr>Protokol aplikativnog sloja - FTP</vt:lpstr>
      <vt:lpstr>Protokol aplikativnog sloja – FTP (2)</vt:lpstr>
      <vt:lpstr>Protokol aplikativnog sloja – FTP (3)</vt:lpstr>
      <vt:lpstr>Zahvalnica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Administrator</cp:lastModifiedBy>
  <cp:revision>887</cp:revision>
  <dcterms:created xsi:type="dcterms:W3CDTF">1601-01-01T00:00:00Z</dcterms:created>
  <dcterms:modified xsi:type="dcterms:W3CDTF">2021-01-23T15:24:45Z</dcterms:modified>
</cp:coreProperties>
</file>